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67" r:id="rId5"/>
    <p:sldId id="566" r:id="rId6"/>
    <p:sldId id="567" r:id="rId7"/>
    <p:sldId id="570" r:id="rId8"/>
    <p:sldId id="569" r:id="rId9"/>
    <p:sldId id="578" r:id="rId10"/>
    <p:sldId id="577" r:id="rId11"/>
    <p:sldId id="580" r:id="rId12"/>
    <p:sldId id="609" r:id="rId13"/>
    <p:sldId id="613" r:id="rId14"/>
    <p:sldId id="610" r:id="rId15"/>
    <p:sldId id="611" r:id="rId16"/>
    <p:sldId id="612" r:id="rId17"/>
    <p:sldId id="572" r:id="rId18"/>
    <p:sldId id="582" r:id="rId19"/>
    <p:sldId id="588" r:id="rId20"/>
    <p:sldId id="583" r:id="rId21"/>
    <p:sldId id="584" r:id="rId22"/>
    <p:sldId id="585" r:id="rId23"/>
    <p:sldId id="586" r:id="rId24"/>
    <p:sldId id="589" r:id="rId25"/>
    <p:sldId id="592" r:id="rId26"/>
    <p:sldId id="594" r:id="rId27"/>
    <p:sldId id="593" r:id="rId28"/>
    <p:sldId id="603" r:id="rId29"/>
    <p:sldId id="597" r:id="rId30"/>
    <p:sldId id="604" r:id="rId31"/>
    <p:sldId id="600" r:id="rId32"/>
    <p:sldId id="606" r:id="rId33"/>
    <p:sldId id="605" r:id="rId34"/>
    <p:sldId id="602" r:id="rId35"/>
    <p:sldId id="601" r:id="rId36"/>
    <p:sldId id="608" r:id="rId37"/>
    <p:sldId id="599" r:id="rId3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339966"/>
    <a:srgbClr val="FF7D7D"/>
    <a:srgbClr val="CC3300"/>
    <a:srgbClr val="CC0000"/>
    <a:srgbClr val="660033"/>
    <a:srgbClr val="D8D6D6"/>
    <a:srgbClr val="007976"/>
    <a:srgbClr val="747EA8"/>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41" autoAdjust="0"/>
  </p:normalViewPr>
  <p:slideViewPr>
    <p:cSldViewPr snapToGrid="0">
      <p:cViewPr varScale="1">
        <p:scale>
          <a:sx n="102" d="100"/>
          <a:sy n="102" d="100"/>
        </p:scale>
        <p:origin x="870" y="108"/>
      </p:cViewPr>
      <p:guideLst/>
    </p:cSldViewPr>
  </p:slideViewPr>
  <p:notesTextViewPr>
    <p:cViewPr>
      <p:scale>
        <a:sx n="1" d="1"/>
        <a:sy n="1" d="1"/>
      </p:scale>
      <p:origin x="0" y="0"/>
    </p:cViewPr>
  </p:notesTextViewPr>
  <p:sorterViewPr>
    <p:cViewPr>
      <p:scale>
        <a:sx n="100" d="100"/>
        <a:sy n="100" d="100"/>
      </p:scale>
      <p:origin x="0" y="-62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B5DE99-08D5-4583-9175-11CF8AFF1452}"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l-GR"/>
        </a:p>
      </dgm:t>
    </dgm:pt>
    <dgm:pt modelId="{49597F4B-B109-4244-BFB0-D7330455BAE2}">
      <dgm:prSet phldrT="[Κείμενο]"/>
      <dgm:spPr>
        <a:solidFill>
          <a:srgbClr val="009999">
            <a:alpha val="50000"/>
          </a:srgbClr>
        </a:solidFill>
      </dgm:spPr>
      <dgm:t>
        <a:bodyPr/>
        <a:lstStyle/>
        <a:p>
          <a:r>
            <a:rPr lang="el-GR" dirty="0"/>
            <a:t>Διάρκεια φοίτησης</a:t>
          </a:r>
          <a:r>
            <a:rPr lang="en-US" dirty="0"/>
            <a:t>:</a:t>
          </a:r>
        </a:p>
        <a:p>
          <a:r>
            <a:rPr lang="el-GR" dirty="0"/>
            <a:t>1 έτος</a:t>
          </a:r>
        </a:p>
      </dgm:t>
    </dgm:pt>
    <dgm:pt modelId="{6B6244BF-92BD-4FBA-9330-2149C1A38F21}" type="parTrans" cxnId="{F83010C9-59A7-4EC9-B1DF-6D9895551B4D}">
      <dgm:prSet/>
      <dgm:spPr/>
      <dgm:t>
        <a:bodyPr/>
        <a:lstStyle/>
        <a:p>
          <a:endParaRPr lang="el-GR"/>
        </a:p>
      </dgm:t>
    </dgm:pt>
    <dgm:pt modelId="{60CBBA3C-0592-475E-BE94-4B857047104C}" type="sibTrans" cxnId="{F83010C9-59A7-4EC9-B1DF-6D9895551B4D}">
      <dgm:prSet/>
      <dgm:spPr/>
      <dgm:t>
        <a:bodyPr/>
        <a:lstStyle/>
        <a:p>
          <a:endParaRPr lang="el-GR"/>
        </a:p>
      </dgm:t>
    </dgm:pt>
    <dgm:pt modelId="{35367CD4-0ACE-4414-851B-9AE6F665275D}">
      <dgm:prSet phldrT="[Κείμενο]"/>
      <dgm:spPr>
        <a:solidFill>
          <a:srgbClr val="009999">
            <a:alpha val="50000"/>
          </a:srgbClr>
        </a:solidFill>
      </dgm:spPr>
      <dgm:t>
        <a:bodyPr/>
        <a:lstStyle/>
        <a:p>
          <a:r>
            <a:rPr lang="el-GR" dirty="0"/>
            <a:t>60 </a:t>
          </a:r>
          <a:r>
            <a:rPr lang="en-US" dirty="0"/>
            <a:t>ECTS</a:t>
          </a:r>
          <a:endParaRPr lang="el-GR" dirty="0"/>
        </a:p>
      </dgm:t>
    </dgm:pt>
    <dgm:pt modelId="{42332570-43CE-4A1B-B0B8-7D5282A70DC0}" type="parTrans" cxnId="{B41851C5-37A1-40F2-B228-0A0B6524E44A}">
      <dgm:prSet/>
      <dgm:spPr/>
      <dgm:t>
        <a:bodyPr/>
        <a:lstStyle/>
        <a:p>
          <a:endParaRPr lang="el-GR"/>
        </a:p>
      </dgm:t>
    </dgm:pt>
    <dgm:pt modelId="{81771B12-2D99-4164-9493-F8D33895225C}" type="sibTrans" cxnId="{B41851C5-37A1-40F2-B228-0A0B6524E44A}">
      <dgm:prSet/>
      <dgm:spPr/>
      <dgm:t>
        <a:bodyPr/>
        <a:lstStyle/>
        <a:p>
          <a:endParaRPr lang="el-GR"/>
        </a:p>
      </dgm:t>
    </dgm:pt>
    <dgm:pt modelId="{AA0F719A-E8DB-4F2E-9BC9-8F9306499F4F}">
      <dgm:prSet phldrT="[Κείμενο]"/>
      <dgm:spPr>
        <a:solidFill>
          <a:srgbClr val="009999">
            <a:alpha val="50000"/>
          </a:srgbClr>
        </a:solidFill>
      </dgm:spPr>
      <dgm:t>
        <a:bodyPr/>
        <a:lstStyle/>
        <a:p>
          <a:r>
            <a:rPr lang="en-US" dirty="0"/>
            <a:t>7 </a:t>
          </a:r>
          <a:r>
            <a:rPr lang="el-GR" dirty="0"/>
            <a:t>Μαθήματα</a:t>
          </a:r>
        </a:p>
        <a:p>
          <a:r>
            <a:rPr lang="el-GR" dirty="0"/>
            <a:t>&amp;</a:t>
          </a:r>
        </a:p>
        <a:p>
          <a:r>
            <a:rPr lang="el-GR" dirty="0"/>
            <a:t>Υποχρεωτική Διπλωματική Εργασία</a:t>
          </a:r>
        </a:p>
      </dgm:t>
    </dgm:pt>
    <dgm:pt modelId="{B00D3EF8-D4E3-488C-84EB-308E7339C6C3}" type="parTrans" cxnId="{C83F6820-640D-4394-91FB-582DF8052EBB}">
      <dgm:prSet/>
      <dgm:spPr/>
      <dgm:t>
        <a:bodyPr/>
        <a:lstStyle/>
        <a:p>
          <a:endParaRPr lang="el-GR"/>
        </a:p>
      </dgm:t>
    </dgm:pt>
    <dgm:pt modelId="{7175403F-7EFB-4911-BE58-80DCF80A34C6}" type="sibTrans" cxnId="{C83F6820-640D-4394-91FB-582DF8052EBB}">
      <dgm:prSet/>
      <dgm:spPr/>
      <dgm:t>
        <a:bodyPr/>
        <a:lstStyle/>
        <a:p>
          <a:endParaRPr lang="el-GR"/>
        </a:p>
      </dgm:t>
    </dgm:pt>
    <dgm:pt modelId="{69FE4C0E-1FA7-458D-8610-C7F6AA0714BB}">
      <dgm:prSet phldrT="[Κείμενο]"/>
      <dgm:spPr>
        <a:solidFill>
          <a:srgbClr val="009999">
            <a:alpha val="50000"/>
          </a:srgbClr>
        </a:solidFill>
      </dgm:spPr>
      <dgm:t>
        <a:bodyPr/>
        <a:lstStyle/>
        <a:p>
          <a:r>
            <a:rPr lang="el-GR" dirty="0"/>
            <a:t>Υβριδικό Σύστημα Εκπαίδευσης</a:t>
          </a:r>
        </a:p>
      </dgm:t>
    </dgm:pt>
    <dgm:pt modelId="{D44524B5-C996-4145-AEB2-2737729284E6}" type="parTrans" cxnId="{C4D3B1AA-401D-44B6-8A0D-BE08BAC223CC}">
      <dgm:prSet/>
      <dgm:spPr/>
      <dgm:t>
        <a:bodyPr/>
        <a:lstStyle/>
        <a:p>
          <a:endParaRPr lang="el-GR"/>
        </a:p>
      </dgm:t>
    </dgm:pt>
    <dgm:pt modelId="{8B53BD05-E265-4373-9535-B0EF9B425940}" type="sibTrans" cxnId="{C4D3B1AA-401D-44B6-8A0D-BE08BAC223CC}">
      <dgm:prSet/>
      <dgm:spPr/>
      <dgm:t>
        <a:bodyPr/>
        <a:lstStyle/>
        <a:p>
          <a:endParaRPr lang="el-GR"/>
        </a:p>
      </dgm:t>
    </dgm:pt>
    <dgm:pt modelId="{B008BC4E-DD4A-4845-B9A2-24C8B087C6F1}" type="pres">
      <dgm:prSet presAssocID="{BFB5DE99-08D5-4583-9175-11CF8AFF1452}" presName="Name0" presStyleCnt="0">
        <dgm:presLayoutVars>
          <dgm:dir/>
          <dgm:resizeHandles val="exact"/>
        </dgm:presLayoutVars>
      </dgm:prSet>
      <dgm:spPr/>
    </dgm:pt>
    <dgm:pt modelId="{DBD67220-95B3-4C60-B09D-5489B68EE79C}" type="pres">
      <dgm:prSet presAssocID="{49597F4B-B109-4244-BFB0-D7330455BAE2}" presName="Name5" presStyleLbl="vennNode1" presStyleIdx="0" presStyleCnt="4">
        <dgm:presLayoutVars>
          <dgm:bulletEnabled val="1"/>
        </dgm:presLayoutVars>
      </dgm:prSet>
      <dgm:spPr/>
    </dgm:pt>
    <dgm:pt modelId="{1D420971-35D3-447A-AC24-FE0789636C69}" type="pres">
      <dgm:prSet presAssocID="{60CBBA3C-0592-475E-BE94-4B857047104C}" presName="space" presStyleCnt="0"/>
      <dgm:spPr/>
    </dgm:pt>
    <dgm:pt modelId="{CFB5A061-D214-41E1-A9F4-05417C31045B}" type="pres">
      <dgm:prSet presAssocID="{35367CD4-0ACE-4414-851B-9AE6F665275D}" presName="Name5" presStyleLbl="vennNode1" presStyleIdx="1" presStyleCnt="4">
        <dgm:presLayoutVars>
          <dgm:bulletEnabled val="1"/>
        </dgm:presLayoutVars>
      </dgm:prSet>
      <dgm:spPr/>
    </dgm:pt>
    <dgm:pt modelId="{F9A3989A-3D91-4319-A740-923ADC26F9A0}" type="pres">
      <dgm:prSet presAssocID="{81771B12-2D99-4164-9493-F8D33895225C}" presName="space" presStyleCnt="0"/>
      <dgm:spPr/>
    </dgm:pt>
    <dgm:pt modelId="{85F3583D-1728-4A32-855C-C48B4FE6CA3C}" type="pres">
      <dgm:prSet presAssocID="{AA0F719A-E8DB-4F2E-9BC9-8F9306499F4F}" presName="Name5" presStyleLbl="vennNode1" presStyleIdx="2" presStyleCnt="4">
        <dgm:presLayoutVars>
          <dgm:bulletEnabled val="1"/>
        </dgm:presLayoutVars>
      </dgm:prSet>
      <dgm:spPr/>
    </dgm:pt>
    <dgm:pt modelId="{7DF2DA49-858C-4584-BD6D-E789FA6B14BF}" type="pres">
      <dgm:prSet presAssocID="{7175403F-7EFB-4911-BE58-80DCF80A34C6}" presName="space" presStyleCnt="0"/>
      <dgm:spPr/>
    </dgm:pt>
    <dgm:pt modelId="{840CA6E0-D753-4651-B82A-8959FF1257AD}" type="pres">
      <dgm:prSet presAssocID="{69FE4C0E-1FA7-458D-8610-C7F6AA0714BB}" presName="Name5" presStyleLbl="vennNode1" presStyleIdx="3" presStyleCnt="4">
        <dgm:presLayoutVars>
          <dgm:bulletEnabled val="1"/>
        </dgm:presLayoutVars>
      </dgm:prSet>
      <dgm:spPr/>
    </dgm:pt>
  </dgm:ptLst>
  <dgm:cxnLst>
    <dgm:cxn modelId="{C83F6820-640D-4394-91FB-582DF8052EBB}" srcId="{BFB5DE99-08D5-4583-9175-11CF8AFF1452}" destId="{AA0F719A-E8DB-4F2E-9BC9-8F9306499F4F}" srcOrd="2" destOrd="0" parTransId="{B00D3EF8-D4E3-488C-84EB-308E7339C6C3}" sibTransId="{7175403F-7EFB-4911-BE58-80DCF80A34C6}"/>
    <dgm:cxn modelId="{1DB87736-D918-4B69-B4FA-B554AA92B2B6}" type="presOf" srcId="{BFB5DE99-08D5-4583-9175-11CF8AFF1452}" destId="{B008BC4E-DD4A-4845-B9A2-24C8B087C6F1}" srcOrd="0" destOrd="0" presId="urn:microsoft.com/office/officeart/2005/8/layout/venn3"/>
    <dgm:cxn modelId="{0A06FE6C-B2C2-469A-A0A9-0AB285E61D42}" type="presOf" srcId="{69FE4C0E-1FA7-458D-8610-C7F6AA0714BB}" destId="{840CA6E0-D753-4651-B82A-8959FF1257AD}" srcOrd="0" destOrd="0" presId="urn:microsoft.com/office/officeart/2005/8/layout/venn3"/>
    <dgm:cxn modelId="{C4D3B1AA-401D-44B6-8A0D-BE08BAC223CC}" srcId="{BFB5DE99-08D5-4583-9175-11CF8AFF1452}" destId="{69FE4C0E-1FA7-458D-8610-C7F6AA0714BB}" srcOrd="3" destOrd="0" parTransId="{D44524B5-C996-4145-AEB2-2737729284E6}" sibTransId="{8B53BD05-E265-4373-9535-B0EF9B425940}"/>
    <dgm:cxn modelId="{6E6C24AC-E789-4C8B-B856-593C2B490866}" type="presOf" srcId="{AA0F719A-E8DB-4F2E-9BC9-8F9306499F4F}" destId="{85F3583D-1728-4A32-855C-C48B4FE6CA3C}" srcOrd="0" destOrd="0" presId="urn:microsoft.com/office/officeart/2005/8/layout/venn3"/>
    <dgm:cxn modelId="{6DC3D4B3-26A7-4FE8-8796-B63EA5E2D2C6}" type="presOf" srcId="{35367CD4-0ACE-4414-851B-9AE6F665275D}" destId="{CFB5A061-D214-41E1-A9F4-05417C31045B}" srcOrd="0" destOrd="0" presId="urn:microsoft.com/office/officeart/2005/8/layout/venn3"/>
    <dgm:cxn modelId="{D9C5EEBB-9D58-4349-9062-F98ED0926192}" type="presOf" srcId="{49597F4B-B109-4244-BFB0-D7330455BAE2}" destId="{DBD67220-95B3-4C60-B09D-5489B68EE79C}" srcOrd="0" destOrd="0" presId="urn:microsoft.com/office/officeart/2005/8/layout/venn3"/>
    <dgm:cxn modelId="{B41851C5-37A1-40F2-B228-0A0B6524E44A}" srcId="{BFB5DE99-08D5-4583-9175-11CF8AFF1452}" destId="{35367CD4-0ACE-4414-851B-9AE6F665275D}" srcOrd="1" destOrd="0" parTransId="{42332570-43CE-4A1B-B0B8-7D5282A70DC0}" sibTransId="{81771B12-2D99-4164-9493-F8D33895225C}"/>
    <dgm:cxn modelId="{F83010C9-59A7-4EC9-B1DF-6D9895551B4D}" srcId="{BFB5DE99-08D5-4583-9175-11CF8AFF1452}" destId="{49597F4B-B109-4244-BFB0-D7330455BAE2}" srcOrd="0" destOrd="0" parTransId="{6B6244BF-92BD-4FBA-9330-2149C1A38F21}" sibTransId="{60CBBA3C-0592-475E-BE94-4B857047104C}"/>
    <dgm:cxn modelId="{B5052C1F-D169-4CFA-9B96-87A22116179E}" type="presParOf" srcId="{B008BC4E-DD4A-4845-B9A2-24C8B087C6F1}" destId="{DBD67220-95B3-4C60-B09D-5489B68EE79C}" srcOrd="0" destOrd="0" presId="urn:microsoft.com/office/officeart/2005/8/layout/venn3"/>
    <dgm:cxn modelId="{ACFD6487-D4FB-4EFB-BC50-10FC39335FD7}" type="presParOf" srcId="{B008BC4E-DD4A-4845-B9A2-24C8B087C6F1}" destId="{1D420971-35D3-447A-AC24-FE0789636C69}" srcOrd="1" destOrd="0" presId="urn:microsoft.com/office/officeart/2005/8/layout/venn3"/>
    <dgm:cxn modelId="{1F1EF776-75BC-4FE8-A7FD-2C5575C15427}" type="presParOf" srcId="{B008BC4E-DD4A-4845-B9A2-24C8B087C6F1}" destId="{CFB5A061-D214-41E1-A9F4-05417C31045B}" srcOrd="2" destOrd="0" presId="urn:microsoft.com/office/officeart/2005/8/layout/venn3"/>
    <dgm:cxn modelId="{750C296B-801D-44DD-A6F1-F97038F2BB01}" type="presParOf" srcId="{B008BC4E-DD4A-4845-B9A2-24C8B087C6F1}" destId="{F9A3989A-3D91-4319-A740-923ADC26F9A0}" srcOrd="3" destOrd="0" presId="urn:microsoft.com/office/officeart/2005/8/layout/venn3"/>
    <dgm:cxn modelId="{A9C863A7-4067-426D-A207-9041367D3E70}" type="presParOf" srcId="{B008BC4E-DD4A-4845-B9A2-24C8B087C6F1}" destId="{85F3583D-1728-4A32-855C-C48B4FE6CA3C}" srcOrd="4" destOrd="0" presId="urn:microsoft.com/office/officeart/2005/8/layout/venn3"/>
    <dgm:cxn modelId="{54541611-7846-4F58-8AC2-99A13CE9D104}" type="presParOf" srcId="{B008BC4E-DD4A-4845-B9A2-24C8B087C6F1}" destId="{7DF2DA49-858C-4584-BD6D-E789FA6B14BF}" srcOrd="5" destOrd="0" presId="urn:microsoft.com/office/officeart/2005/8/layout/venn3"/>
    <dgm:cxn modelId="{D7BDD746-9FCD-4229-A08D-35A0F86CEEA8}" type="presParOf" srcId="{B008BC4E-DD4A-4845-B9A2-24C8B087C6F1}" destId="{840CA6E0-D753-4651-B82A-8959FF1257AD}"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E0C9E3-0D85-4938-945B-F37BBC00268B}" type="doc">
      <dgm:prSet loTypeId="urn:microsoft.com/office/officeart/2005/8/layout/chevron1" loCatId="process" qsTypeId="urn:microsoft.com/office/officeart/2005/8/quickstyle/simple1" qsCatId="simple" csTypeId="urn:microsoft.com/office/officeart/2005/8/colors/accent1_2" csCatId="accent1" phldr="1"/>
      <dgm:spPr/>
    </dgm:pt>
    <dgm:pt modelId="{3F9DE234-F948-4AF9-A91F-51D3F78ADB31}">
      <dgm:prSet phldrT="[Κείμενο]" custT="1"/>
      <dgm:spPr>
        <a:solidFill>
          <a:srgbClr val="009999"/>
        </a:solidFill>
      </dgm:spPr>
      <dgm:t>
        <a:bodyPr/>
        <a:lstStyle/>
        <a:p>
          <a:r>
            <a:rPr lang="el-GR" sz="2400" dirty="0"/>
            <a:t>Συντονιστική Επιτροπή ΠΜΣ</a:t>
          </a:r>
        </a:p>
      </dgm:t>
    </dgm:pt>
    <dgm:pt modelId="{068A4745-C40F-4242-8099-791DA06F0A02}" type="parTrans" cxnId="{83900AFD-BF31-483F-9DFF-328E9B53B2F9}">
      <dgm:prSet/>
      <dgm:spPr/>
      <dgm:t>
        <a:bodyPr/>
        <a:lstStyle/>
        <a:p>
          <a:endParaRPr lang="el-GR" sz="1400"/>
        </a:p>
      </dgm:t>
    </dgm:pt>
    <dgm:pt modelId="{47414398-E867-473F-8739-750262E4DEFD}" type="sibTrans" cxnId="{83900AFD-BF31-483F-9DFF-328E9B53B2F9}">
      <dgm:prSet/>
      <dgm:spPr/>
      <dgm:t>
        <a:bodyPr/>
        <a:lstStyle/>
        <a:p>
          <a:endParaRPr lang="el-GR" sz="1400"/>
        </a:p>
      </dgm:t>
    </dgm:pt>
    <dgm:pt modelId="{2EC49E60-A5EA-487B-A587-8E73498E054D}">
      <dgm:prSet phldrT="[Κείμενο]" custT="1"/>
      <dgm:spPr>
        <a:solidFill>
          <a:srgbClr val="009999"/>
        </a:solidFill>
      </dgm:spPr>
      <dgm:t>
        <a:bodyPr/>
        <a:lstStyle/>
        <a:p>
          <a:r>
            <a:rPr lang="el-GR" sz="2400" dirty="0"/>
            <a:t>Συνέλευση ΤΓΦΠΑΠ</a:t>
          </a:r>
        </a:p>
      </dgm:t>
    </dgm:pt>
    <dgm:pt modelId="{79344F0E-F7C1-47AC-BAA2-6A5A7DD9C83E}" type="parTrans" cxnId="{F881C465-EF40-492E-AD05-DD0CDAF2E724}">
      <dgm:prSet/>
      <dgm:spPr/>
      <dgm:t>
        <a:bodyPr/>
        <a:lstStyle/>
        <a:p>
          <a:endParaRPr lang="el-GR" sz="1400"/>
        </a:p>
      </dgm:t>
    </dgm:pt>
    <dgm:pt modelId="{360BB629-B1B2-4BCE-8234-EE370C7E5F82}" type="sibTrans" cxnId="{F881C465-EF40-492E-AD05-DD0CDAF2E724}">
      <dgm:prSet/>
      <dgm:spPr/>
      <dgm:t>
        <a:bodyPr/>
        <a:lstStyle/>
        <a:p>
          <a:endParaRPr lang="el-GR" sz="1400"/>
        </a:p>
      </dgm:t>
    </dgm:pt>
    <dgm:pt modelId="{A8C50AA8-851A-4980-8749-16D938D268FE}">
      <dgm:prSet phldrT="[Κείμενο]" custT="1"/>
      <dgm:spPr>
        <a:solidFill>
          <a:srgbClr val="009999"/>
        </a:solidFill>
      </dgm:spPr>
      <dgm:t>
        <a:bodyPr/>
        <a:lstStyle/>
        <a:p>
          <a:r>
            <a:rPr lang="el-GR" sz="2400" dirty="0"/>
            <a:t>Σύγκλητος ΠΘ</a:t>
          </a:r>
        </a:p>
      </dgm:t>
    </dgm:pt>
    <dgm:pt modelId="{7638DE25-DA51-4B94-B7A1-36E01476DCAA}" type="parTrans" cxnId="{23CE4BBE-8359-4353-89CE-C8881E92D9C4}">
      <dgm:prSet/>
      <dgm:spPr/>
      <dgm:t>
        <a:bodyPr/>
        <a:lstStyle/>
        <a:p>
          <a:endParaRPr lang="el-GR" sz="1400"/>
        </a:p>
      </dgm:t>
    </dgm:pt>
    <dgm:pt modelId="{79137E47-44AB-474B-891E-319CCA9035D8}" type="sibTrans" cxnId="{23CE4BBE-8359-4353-89CE-C8881E92D9C4}">
      <dgm:prSet/>
      <dgm:spPr/>
      <dgm:t>
        <a:bodyPr/>
        <a:lstStyle/>
        <a:p>
          <a:endParaRPr lang="el-GR" sz="1400"/>
        </a:p>
      </dgm:t>
    </dgm:pt>
    <dgm:pt modelId="{1B93DB00-1708-4A3C-9640-CE11C28E8150}" type="pres">
      <dgm:prSet presAssocID="{CFE0C9E3-0D85-4938-945B-F37BBC00268B}" presName="Name0" presStyleCnt="0">
        <dgm:presLayoutVars>
          <dgm:dir/>
          <dgm:animLvl val="lvl"/>
          <dgm:resizeHandles val="exact"/>
        </dgm:presLayoutVars>
      </dgm:prSet>
      <dgm:spPr/>
    </dgm:pt>
    <dgm:pt modelId="{FDC1F8E8-6CA0-47C1-8080-21F4983C70A6}" type="pres">
      <dgm:prSet presAssocID="{3F9DE234-F948-4AF9-A91F-51D3F78ADB31}" presName="parTxOnly" presStyleLbl="node1" presStyleIdx="0" presStyleCnt="3" custScaleY="68963">
        <dgm:presLayoutVars>
          <dgm:chMax val="0"/>
          <dgm:chPref val="0"/>
          <dgm:bulletEnabled val="1"/>
        </dgm:presLayoutVars>
      </dgm:prSet>
      <dgm:spPr/>
    </dgm:pt>
    <dgm:pt modelId="{C8FD8599-374D-4CE5-AD74-8591B9C9FAB4}" type="pres">
      <dgm:prSet presAssocID="{47414398-E867-473F-8739-750262E4DEFD}" presName="parTxOnlySpace" presStyleCnt="0"/>
      <dgm:spPr/>
    </dgm:pt>
    <dgm:pt modelId="{AAC866EE-3B94-49B0-866B-B109FDD60A31}" type="pres">
      <dgm:prSet presAssocID="{2EC49E60-A5EA-487B-A587-8E73498E054D}" presName="parTxOnly" presStyleLbl="node1" presStyleIdx="1" presStyleCnt="3" custScaleY="68963">
        <dgm:presLayoutVars>
          <dgm:chMax val="0"/>
          <dgm:chPref val="0"/>
          <dgm:bulletEnabled val="1"/>
        </dgm:presLayoutVars>
      </dgm:prSet>
      <dgm:spPr/>
    </dgm:pt>
    <dgm:pt modelId="{1E4998D5-A18A-417C-81ED-280F3789B180}" type="pres">
      <dgm:prSet presAssocID="{360BB629-B1B2-4BCE-8234-EE370C7E5F82}" presName="parTxOnlySpace" presStyleCnt="0"/>
      <dgm:spPr/>
    </dgm:pt>
    <dgm:pt modelId="{D3D486E7-277B-4AFE-9BD5-A717267BC2F1}" type="pres">
      <dgm:prSet presAssocID="{A8C50AA8-851A-4980-8749-16D938D268FE}" presName="parTxOnly" presStyleLbl="node1" presStyleIdx="2" presStyleCnt="3" custScaleY="68963">
        <dgm:presLayoutVars>
          <dgm:chMax val="0"/>
          <dgm:chPref val="0"/>
          <dgm:bulletEnabled val="1"/>
        </dgm:presLayoutVars>
      </dgm:prSet>
      <dgm:spPr/>
    </dgm:pt>
  </dgm:ptLst>
  <dgm:cxnLst>
    <dgm:cxn modelId="{C81F915F-C4EC-4C5E-B3A8-1354A6442238}" type="presOf" srcId="{3F9DE234-F948-4AF9-A91F-51D3F78ADB31}" destId="{FDC1F8E8-6CA0-47C1-8080-21F4983C70A6}" srcOrd="0" destOrd="0" presId="urn:microsoft.com/office/officeart/2005/8/layout/chevron1"/>
    <dgm:cxn modelId="{90313E65-F7ED-4163-880C-F74E63C11E98}" type="presOf" srcId="{A8C50AA8-851A-4980-8749-16D938D268FE}" destId="{D3D486E7-277B-4AFE-9BD5-A717267BC2F1}" srcOrd="0" destOrd="0" presId="urn:microsoft.com/office/officeart/2005/8/layout/chevron1"/>
    <dgm:cxn modelId="{F881C465-EF40-492E-AD05-DD0CDAF2E724}" srcId="{CFE0C9E3-0D85-4938-945B-F37BBC00268B}" destId="{2EC49E60-A5EA-487B-A587-8E73498E054D}" srcOrd="1" destOrd="0" parTransId="{79344F0E-F7C1-47AC-BAA2-6A5A7DD9C83E}" sibTransId="{360BB629-B1B2-4BCE-8234-EE370C7E5F82}"/>
    <dgm:cxn modelId="{77C3964F-6A87-4614-9DAD-4FDD1E85D96A}" type="presOf" srcId="{2EC49E60-A5EA-487B-A587-8E73498E054D}" destId="{AAC866EE-3B94-49B0-866B-B109FDD60A31}" srcOrd="0" destOrd="0" presId="urn:microsoft.com/office/officeart/2005/8/layout/chevron1"/>
    <dgm:cxn modelId="{23CE4BBE-8359-4353-89CE-C8881E92D9C4}" srcId="{CFE0C9E3-0D85-4938-945B-F37BBC00268B}" destId="{A8C50AA8-851A-4980-8749-16D938D268FE}" srcOrd="2" destOrd="0" parTransId="{7638DE25-DA51-4B94-B7A1-36E01476DCAA}" sibTransId="{79137E47-44AB-474B-891E-319CCA9035D8}"/>
    <dgm:cxn modelId="{83900AFD-BF31-483F-9DFF-328E9B53B2F9}" srcId="{CFE0C9E3-0D85-4938-945B-F37BBC00268B}" destId="{3F9DE234-F948-4AF9-A91F-51D3F78ADB31}" srcOrd="0" destOrd="0" parTransId="{068A4745-C40F-4242-8099-791DA06F0A02}" sibTransId="{47414398-E867-473F-8739-750262E4DEFD}"/>
    <dgm:cxn modelId="{653EB5FD-4016-4AA1-9FB6-57261796E2F9}" type="presOf" srcId="{CFE0C9E3-0D85-4938-945B-F37BBC00268B}" destId="{1B93DB00-1708-4A3C-9640-CE11C28E8150}" srcOrd="0" destOrd="0" presId="urn:microsoft.com/office/officeart/2005/8/layout/chevron1"/>
    <dgm:cxn modelId="{B5B205A8-A755-40AA-81EF-C23C07762ECC}" type="presParOf" srcId="{1B93DB00-1708-4A3C-9640-CE11C28E8150}" destId="{FDC1F8E8-6CA0-47C1-8080-21F4983C70A6}" srcOrd="0" destOrd="0" presId="urn:microsoft.com/office/officeart/2005/8/layout/chevron1"/>
    <dgm:cxn modelId="{9DB42462-4B7B-4AEA-A250-ACFD7682DD51}" type="presParOf" srcId="{1B93DB00-1708-4A3C-9640-CE11C28E8150}" destId="{C8FD8599-374D-4CE5-AD74-8591B9C9FAB4}" srcOrd="1" destOrd="0" presId="urn:microsoft.com/office/officeart/2005/8/layout/chevron1"/>
    <dgm:cxn modelId="{0600FA39-4C4E-4EC8-99C3-2217107BFB83}" type="presParOf" srcId="{1B93DB00-1708-4A3C-9640-CE11C28E8150}" destId="{AAC866EE-3B94-49B0-866B-B109FDD60A31}" srcOrd="2" destOrd="0" presId="urn:microsoft.com/office/officeart/2005/8/layout/chevron1"/>
    <dgm:cxn modelId="{F5D716AA-00AA-4C39-B52D-D1CC3A607451}" type="presParOf" srcId="{1B93DB00-1708-4A3C-9640-CE11C28E8150}" destId="{1E4998D5-A18A-417C-81ED-280F3789B180}" srcOrd="3" destOrd="0" presId="urn:microsoft.com/office/officeart/2005/8/layout/chevron1"/>
    <dgm:cxn modelId="{98D548EB-5031-4169-86A0-C467571F14FA}" type="presParOf" srcId="{1B93DB00-1708-4A3C-9640-CE11C28E8150}" destId="{D3D486E7-277B-4AFE-9BD5-A717267BC2F1}"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7A884E-6375-4D24-975E-9336C35A51DF}"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l-GR"/>
        </a:p>
      </dgm:t>
    </dgm:pt>
    <dgm:pt modelId="{735A8DB4-18DF-4B13-8A3C-FDC503A375DE}">
      <dgm:prSet phldrT="[Κείμενο]" custT="1"/>
      <dgm:spPr/>
      <dgm:t>
        <a:bodyPr/>
        <a:lstStyle/>
        <a:p>
          <a:r>
            <a:rPr lang="el-GR" sz="2800" dirty="0"/>
            <a:t>ΟΜΕΑ</a:t>
          </a:r>
        </a:p>
      </dgm:t>
    </dgm:pt>
    <dgm:pt modelId="{9A82A205-934B-4B03-B9CE-B7030A61F612}" type="parTrans" cxnId="{CD6FE2DC-5D52-4DF4-A886-D36321207A4F}">
      <dgm:prSet/>
      <dgm:spPr/>
      <dgm:t>
        <a:bodyPr/>
        <a:lstStyle/>
        <a:p>
          <a:endParaRPr lang="el-GR"/>
        </a:p>
      </dgm:t>
    </dgm:pt>
    <dgm:pt modelId="{1585C0D9-5011-472F-AC2C-1F0EC66239E7}" type="sibTrans" cxnId="{CD6FE2DC-5D52-4DF4-A886-D36321207A4F}">
      <dgm:prSet/>
      <dgm:spPr/>
      <dgm:t>
        <a:bodyPr/>
        <a:lstStyle/>
        <a:p>
          <a:endParaRPr lang="el-GR"/>
        </a:p>
      </dgm:t>
    </dgm:pt>
    <dgm:pt modelId="{F3C92715-5164-4E48-B1E9-F4EAE09E85D5}">
      <dgm:prSet phldrT="[Κείμενο]" custT="1"/>
      <dgm:spPr/>
      <dgm:t>
        <a:bodyPr/>
        <a:lstStyle/>
        <a:p>
          <a:r>
            <a:rPr lang="el-GR" sz="2800" dirty="0"/>
            <a:t>ΜΟΔΙΠ</a:t>
          </a:r>
        </a:p>
      </dgm:t>
    </dgm:pt>
    <dgm:pt modelId="{1CCC2005-7EED-4DC4-8F3D-F5FB7B7A40BD}" type="parTrans" cxnId="{33A9FA62-A0D2-4890-BF38-5CEBBF64AB21}">
      <dgm:prSet/>
      <dgm:spPr/>
      <dgm:t>
        <a:bodyPr/>
        <a:lstStyle/>
        <a:p>
          <a:endParaRPr lang="el-GR"/>
        </a:p>
      </dgm:t>
    </dgm:pt>
    <dgm:pt modelId="{5D6104C4-F5A0-4B44-8608-AD56FD6626B2}" type="sibTrans" cxnId="{33A9FA62-A0D2-4890-BF38-5CEBBF64AB21}">
      <dgm:prSet/>
      <dgm:spPr/>
      <dgm:t>
        <a:bodyPr/>
        <a:lstStyle/>
        <a:p>
          <a:endParaRPr lang="el-GR"/>
        </a:p>
      </dgm:t>
    </dgm:pt>
    <dgm:pt modelId="{EF36881D-4A90-4840-BFA6-5C15D917B2E4}" type="pres">
      <dgm:prSet presAssocID="{757A884E-6375-4D24-975E-9336C35A51DF}" presName="compositeShape" presStyleCnt="0">
        <dgm:presLayoutVars>
          <dgm:chMax val="2"/>
          <dgm:dir/>
          <dgm:resizeHandles val="exact"/>
        </dgm:presLayoutVars>
      </dgm:prSet>
      <dgm:spPr/>
    </dgm:pt>
    <dgm:pt modelId="{4487CB7D-18F4-44FC-8603-F6D5306683D3}" type="pres">
      <dgm:prSet presAssocID="{757A884E-6375-4D24-975E-9336C35A51DF}" presName="ribbon" presStyleLbl="node1" presStyleIdx="0" presStyleCnt="1" custScaleX="76892" custScaleY="52089"/>
      <dgm:spPr>
        <a:solidFill>
          <a:srgbClr val="009999"/>
        </a:solidFill>
        <a:ln>
          <a:solidFill>
            <a:srgbClr val="009999"/>
          </a:solidFill>
        </a:ln>
      </dgm:spPr>
    </dgm:pt>
    <dgm:pt modelId="{67F943D4-8872-48D4-B376-FEA69F3CD1F4}" type="pres">
      <dgm:prSet presAssocID="{757A884E-6375-4D24-975E-9336C35A51DF}" presName="leftArrowText" presStyleLbl="node1" presStyleIdx="0" presStyleCnt="1" custScaleY="53257" custLinFactNeighborX="13755" custLinFactNeighborY="9388">
        <dgm:presLayoutVars>
          <dgm:chMax val="0"/>
          <dgm:bulletEnabled val="1"/>
        </dgm:presLayoutVars>
      </dgm:prSet>
      <dgm:spPr/>
    </dgm:pt>
    <dgm:pt modelId="{128666E9-A3F2-45EC-81AD-B536C728EAFA}" type="pres">
      <dgm:prSet presAssocID="{757A884E-6375-4D24-975E-9336C35A51DF}" presName="rightArrowText" presStyleLbl="node1" presStyleIdx="0" presStyleCnt="1" custScaleX="79313" custScaleY="43025" custLinFactNeighborX="-11155" custLinFactNeighborY="-5791">
        <dgm:presLayoutVars>
          <dgm:chMax val="0"/>
          <dgm:bulletEnabled val="1"/>
        </dgm:presLayoutVars>
      </dgm:prSet>
      <dgm:spPr/>
    </dgm:pt>
  </dgm:ptLst>
  <dgm:cxnLst>
    <dgm:cxn modelId="{33A9FA62-A0D2-4890-BF38-5CEBBF64AB21}" srcId="{757A884E-6375-4D24-975E-9336C35A51DF}" destId="{F3C92715-5164-4E48-B1E9-F4EAE09E85D5}" srcOrd="1" destOrd="0" parTransId="{1CCC2005-7EED-4DC4-8F3D-F5FB7B7A40BD}" sibTransId="{5D6104C4-F5A0-4B44-8608-AD56FD6626B2}"/>
    <dgm:cxn modelId="{692333A1-ADB1-42B9-86C4-06A86BA8FAD9}" type="presOf" srcId="{735A8DB4-18DF-4B13-8A3C-FDC503A375DE}" destId="{67F943D4-8872-48D4-B376-FEA69F3CD1F4}" srcOrd="0" destOrd="0" presId="urn:microsoft.com/office/officeart/2005/8/layout/arrow6"/>
    <dgm:cxn modelId="{D449B1B1-869B-4450-B411-62DA68716F86}" type="presOf" srcId="{F3C92715-5164-4E48-B1E9-F4EAE09E85D5}" destId="{128666E9-A3F2-45EC-81AD-B536C728EAFA}" srcOrd="0" destOrd="0" presId="urn:microsoft.com/office/officeart/2005/8/layout/arrow6"/>
    <dgm:cxn modelId="{CD6FE2DC-5D52-4DF4-A886-D36321207A4F}" srcId="{757A884E-6375-4D24-975E-9336C35A51DF}" destId="{735A8DB4-18DF-4B13-8A3C-FDC503A375DE}" srcOrd="0" destOrd="0" parTransId="{9A82A205-934B-4B03-B9CE-B7030A61F612}" sibTransId="{1585C0D9-5011-472F-AC2C-1F0EC66239E7}"/>
    <dgm:cxn modelId="{7A6A18EB-8C5A-46B3-88FA-A9FB950947A5}" type="presOf" srcId="{757A884E-6375-4D24-975E-9336C35A51DF}" destId="{EF36881D-4A90-4840-BFA6-5C15D917B2E4}" srcOrd="0" destOrd="0" presId="urn:microsoft.com/office/officeart/2005/8/layout/arrow6"/>
    <dgm:cxn modelId="{A63299E5-B7EB-4B6F-85D6-FA12B98B114D}" type="presParOf" srcId="{EF36881D-4A90-4840-BFA6-5C15D917B2E4}" destId="{4487CB7D-18F4-44FC-8603-F6D5306683D3}" srcOrd="0" destOrd="0" presId="urn:microsoft.com/office/officeart/2005/8/layout/arrow6"/>
    <dgm:cxn modelId="{8CB9545A-275D-4BCA-88E4-539BC662B7AB}" type="presParOf" srcId="{EF36881D-4A90-4840-BFA6-5C15D917B2E4}" destId="{67F943D4-8872-48D4-B376-FEA69F3CD1F4}" srcOrd="1" destOrd="0" presId="urn:microsoft.com/office/officeart/2005/8/layout/arrow6"/>
    <dgm:cxn modelId="{EEF09D02-631B-4F6D-BEEF-5A59671CC63A}" type="presParOf" srcId="{EF36881D-4A90-4840-BFA6-5C15D917B2E4}" destId="{128666E9-A3F2-45EC-81AD-B536C728EAFA}"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59C18B-3518-40EF-9F2B-FAF5F8E14E2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l-GR"/>
        </a:p>
      </dgm:t>
    </dgm:pt>
    <dgm:pt modelId="{BBF3D8C4-C39F-45B8-B873-6B78FAF27050}">
      <dgm:prSet phldrT="[Κείμενο]" custT="1"/>
      <dgm:spPr>
        <a:solidFill>
          <a:srgbClr val="009999"/>
        </a:solidFill>
      </dgm:spPr>
      <dgm:t>
        <a:bodyPr/>
        <a:lstStyle/>
        <a:p>
          <a:r>
            <a:rPr lang="el-GR" sz="2200" b="0" dirty="0"/>
            <a:t>Σκοπιμότητα – Αναγκαιότητα υλοποίησης του ΠΜΣ</a:t>
          </a:r>
        </a:p>
      </dgm:t>
    </dgm:pt>
    <dgm:pt modelId="{A5827C4B-0C3C-4BE0-93C3-8753AA4C031D}" type="parTrans" cxnId="{DA427E62-DAA1-4C03-BA1A-75DD1055DD50}">
      <dgm:prSet/>
      <dgm:spPr/>
      <dgm:t>
        <a:bodyPr/>
        <a:lstStyle/>
        <a:p>
          <a:endParaRPr lang="el-GR"/>
        </a:p>
      </dgm:t>
    </dgm:pt>
    <dgm:pt modelId="{CABC03A4-8765-454D-A086-B5F2193A2389}" type="sibTrans" cxnId="{DA427E62-DAA1-4C03-BA1A-75DD1055DD50}">
      <dgm:prSet/>
      <dgm:spPr/>
      <dgm:t>
        <a:bodyPr/>
        <a:lstStyle/>
        <a:p>
          <a:endParaRPr lang="el-GR"/>
        </a:p>
      </dgm:t>
    </dgm:pt>
    <dgm:pt modelId="{BB051180-6688-434F-9A45-3B7D24C6D632}">
      <dgm:prSet phldrT="[Κείμενο]" custT="1"/>
      <dgm:spPr>
        <a:solidFill>
          <a:srgbClr val="009999"/>
        </a:solidFill>
      </dgm:spPr>
      <dgm:t>
        <a:bodyPr/>
        <a:lstStyle/>
        <a:p>
          <a:r>
            <a:rPr lang="el-GR" sz="2200" b="0" dirty="0"/>
            <a:t>Στρατηγική ΠΜΣ - </a:t>
          </a:r>
          <a:r>
            <a:rPr lang="el-GR" sz="2200" b="0" dirty="0" err="1"/>
            <a:t>Στοχοθεσία</a:t>
          </a:r>
          <a:r>
            <a:rPr lang="el-GR" sz="2200" b="0" dirty="0"/>
            <a:t> ποιότητας</a:t>
          </a:r>
        </a:p>
      </dgm:t>
    </dgm:pt>
    <dgm:pt modelId="{39598089-430E-4E01-984E-0400A6D50514}" type="parTrans" cxnId="{9FAE0585-0B33-4206-A4FA-1419600F38C1}">
      <dgm:prSet/>
      <dgm:spPr/>
      <dgm:t>
        <a:bodyPr/>
        <a:lstStyle/>
        <a:p>
          <a:endParaRPr lang="el-GR"/>
        </a:p>
      </dgm:t>
    </dgm:pt>
    <dgm:pt modelId="{67D66B87-D3B5-4ACA-B46C-4284BD1B0C11}" type="sibTrans" cxnId="{9FAE0585-0B33-4206-A4FA-1419600F38C1}">
      <dgm:prSet/>
      <dgm:spPr/>
      <dgm:t>
        <a:bodyPr/>
        <a:lstStyle/>
        <a:p>
          <a:endParaRPr lang="el-GR"/>
        </a:p>
      </dgm:t>
    </dgm:pt>
    <dgm:pt modelId="{AE0F4D58-99C5-4DD6-8D39-F59D80243116}">
      <dgm:prSet phldrT="[Κείμενο]" custT="1"/>
      <dgm:spPr>
        <a:solidFill>
          <a:srgbClr val="009999"/>
        </a:solidFill>
      </dgm:spPr>
      <dgm:t>
        <a:bodyPr/>
        <a:lstStyle/>
        <a:p>
          <a:r>
            <a:rPr lang="el-GR" sz="2200" b="0" dirty="0"/>
            <a:t>Στοιχεία βιωσιμότητας</a:t>
          </a:r>
        </a:p>
      </dgm:t>
    </dgm:pt>
    <dgm:pt modelId="{28F5EC11-2BC6-4D54-9FBC-D4AF97BBC9F7}" type="parTrans" cxnId="{C5A7D3E0-219D-43F7-95D0-FC89DDB52C07}">
      <dgm:prSet/>
      <dgm:spPr/>
      <dgm:t>
        <a:bodyPr/>
        <a:lstStyle/>
        <a:p>
          <a:endParaRPr lang="el-GR"/>
        </a:p>
      </dgm:t>
    </dgm:pt>
    <dgm:pt modelId="{3E568C92-8F3F-4B48-8A15-082FA4085D63}" type="sibTrans" cxnId="{C5A7D3E0-219D-43F7-95D0-FC89DDB52C07}">
      <dgm:prSet/>
      <dgm:spPr/>
      <dgm:t>
        <a:bodyPr/>
        <a:lstStyle/>
        <a:p>
          <a:endParaRPr lang="el-GR"/>
        </a:p>
      </dgm:t>
    </dgm:pt>
    <dgm:pt modelId="{854B3423-64DC-42B9-9B15-669AF32C3032}">
      <dgm:prSet custT="1"/>
      <dgm:spPr>
        <a:solidFill>
          <a:srgbClr val="009999"/>
        </a:solidFill>
      </dgm:spPr>
      <dgm:t>
        <a:bodyPr/>
        <a:lstStyle/>
        <a:p>
          <a:pPr marL="0" lvl="0" indent="0" algn="l" defTabSz="1244600">
            <a:lnSpc>
              <a:spcPct val="90000"/>
            </a:lnSpc>
            <a:spcBef>
              <a:spcPct val="0"/>
            </a:spcBef>
            <a:spcAft>
              <a:spcPct val="35000"/>
            </a:spcAft>
            <a:buNone/>
          </a:pPr>
          <a:r>
            <a:rPr lang="el-GR" sz="2200" b="0" dirty="0"/>
            <a:t>Ακαδημαϊκή φυσιογνωμία – Πρόγραμμα σπουδών του ΠΜΣ</a:t>
          </a:r>
        </a:p>
      </dgm:t>
    </dgm:pt>
    <dgm:pt modelId="{14B8D1C1-9623-4151-BB68-3CC9DB59AD5E}" type="parTrans" cxnId="{6735AFFE-D8F1-4C20-8C4D-F5AAE75D4DB5}">
      <dgm:prSet/>
      <dgm:spPr/>
      <dgm:t>
        <a:bodyPr/>
        <a:lstStyle/>
        <a:p>
          <a:endParaRPr lang="el-GR"/>
        </a:p>
      </dgm:t>
    </dgm:pt>
    <dgm:pt modelId="{D56B635F-658C-494C-B877-6C45B3660D38}" type="sibTrans" cxnId="{6735AFFE-D8F1-4C20-8C4D-F5AAE75D4DB5}">
      <dgm:prSet/>
      <dgm:spPr/>
      <dgm:t>
        <a:bodyPr/>
        <a:lstStyle/>
        <a:p>
          <a:endParaRPr lang="el-GR"/>
        </a:p>
      </dgm:t>
    </dgm:pt>
    <dgm:pt modelId="{D603CB86-F89C-4D75-BC2F-36316DEBB393}">
      <dgm:prSet custT="1"/>
      <dgm:spPr>
        <a:solidFill>
          <a:srgbClr val="009999"/>
        </a:solidFill>
      </dgm:spPr>
      <dgm:t>
        <a:bodyPr/>
        <a:lstStyle/>
        <a:p>
          <a:pPr marL="0" lvl="0" indent="0" algn="l" defTabSz="1244600">
            <a:lnSpc>
              <a:spcPct val="90000"/>
            </a:lnSpc>
            <a:spcBef>
              <a:spcPct val="0"/>
            </a:spcBef>
            <a:spcAft>
              <a:spcPct val="35000"/>
            </a:spcAft>
            <a:buNone/>
          </a:pPr>
          <a:r>
            <a:rPr lang="el-GR" sz="2200" b="0" dirty="0"/>
            <a:t>Υποστηρικτικές υπηρεσίες</a:t>
          </a:r>
        </a:p>
      </dgm:t>
    </dgm:pt>
    <dgm:pt modelId="{9036E9E8-F78F-49F2-8ADC-8ADBCFE93DDA}" type="parTrans" cxnId="{BA830DB8-B9EE-431F-8611-7FD0921F8B75}">
      <dgm:prSet/>
      <dgm:spPr/>
      <dgm:t>
        <a:bodyPr/>
        <a:lstStyle/>
        <a:p>
          <a:endParaRPr lang="el-GR"/>
        </a:p>
      </dgm:t>
    </dgm:pt>
    <dgm:pt modelId="{D665077A-F298-4ABF-AC25-ED92AE3F55C1}" type="sibTrans" cxnId="{BA830DB8-B9EE-431F-8611-7FD0921F8B75}">
      <dgm:prSet/>
      <dgm:spPr/>
      <dgm:t>
        <a:bodyPr/>
        <a:lstStyle/>
        <a:p>
          <a:endParaRPr lang="el-GR"/>
        </a:p>
      </dgm:t>
    </dgm:pt>
    <dgm:pt modelId="{E677018B-DF22-47DA-9CE1-2A9E1BC9A9DB}">
      <dgm:prSet custT="1"/>
      <dgm:spPr>
        <a:solidFill>
          <a:srgbClr val="009999"/>
        </a:solidFill>
      </dgm:spPr>
      <dgm:t>
        <a:bodyPr/>
        <a:lstStyle/>
        <a:p>
          <a:pPr marL="0" lvl="0" indent="0" algn="l" defTabSz="1244600">
            <a:lnSpc>
              <a:spcPct val="90000"/>
            </a:lnSpc>
            <a:spcBef>
              <a:spcPct val="0"/>
            </a:spcBef>
            <a:spcAft>
              <a:spcPct val="35000"/>
            </a:spcAft>
            <a:buNone/>
          </a:pPr>
          <a:r>
            <a:rPr lang="el-GR" sz="2200" b="0" dirty="0"/>
            <a:t>Διαδικασίες αξιολόγησης</a:t>
          </a:r>
        </a:p>
      </dgm:t>
    </dgm:pt>
    <dgm:pt modelId="{01CEB695-1060-45ED-A5E8-D1F8D4EF0C27}" type="parTrans" cxnId="{40C7AA4D-AA8E-4F58-85CC-FE8E6021E2C5}">
      <dgm:prSet/>
      <dgm:spPr/>
      <dgm:t>
        <a:bodyPr/>
        <a:lstStyle/>
        <a:p>
          <a:endParaRPr lang="el-GR"/>
        </a:p>
      </dgm:t>
    </dgm:pt>
    <dgm:pt modelId="{52055C8F-22CF-4382-9D32-AC2F58B0354C}" type="sibTrans" cxnId="{40C7AA4D-AA8E-4F58-85CC-FE8E6021E2C5}">
      <dgm:prSet/>
      <dgm:spPr/>
      <dgm:t>
        <a:bodyPr/>
        <a:lstStyle/>
        <a:p>
          <a:endParaRPr lang="el-GR"/>
        </a:p>
      </dgm:t>
    </dgm:pt>
    <dgm:pt modelId="{1A5F6DA6-FDC6-4E2D-B73D-54209C45F77D}">
      <dgm:prSet custT="1"/>
      <dgm:spPr>
        <a:solidFill>
          <a:srgbClr val="009999"/>
        </a:solidFill>
        <a:ln w="12700" cap="flat" cmpd="sng" algn="ctr">
          <a:solidFill>
            <a:prstClr val="white">
              <a:hueOff val="0"/>
              <a:satOff val="0"/>
              <a:lumOff val="0"/>
              <a:alphaOff val="0"/>
            </a:prstClr>
          </a:solidFill>
          <a:prstDash val="solid"/>
          <a:miter lim="800000"/>
        </a:ln>
        <a:effectLst/>
      </dgm:spPr>
      <dgm:t>
        <a:bodyPr/>
        <a:lstStyle/>
        <a:p>
          <a:pPr marL="0" lvl="0" indent="0" algn="l" defTabSz="1244600">
            <a:lnSpc>
              <a:spcPct val="90000"/>
            </a:lnSpc>
            <a:spcBef>
              <a:spcPct val="0"/>
            </a:spcBef>
            <a:spcAft>
              <a:spcPct val="35000"/>
            </a:spcAft>
          </a:pPr>
          <a:r>
            <a:rPr lang="el-GR" sz="2200" b="0" kern="1200" dirty="0"/>
            <a:t>Σχέδιο αξιοποίησης διδάκτρων του ΠΜΣ </a:t>
          </a:r>
          <a:endParaRPr lang="el-GR" sz="2200" b="0" kern="1200" dirty="0">
            <a:solidFill>
              <a:prstClr val="white"/>
            </a:solidFill>
            <a:latin typeface="Calibri" panose="020F0502020204030204"/>
            <a:ea typeface="+mn-ea"/>
            <a:cs typeface="+mn-cs"/>
          </a:endParaRPr>
        </a:p>
      </dgm:t>
    </dgm:pt>
    <dgm:pt modelId="{6441E0E0-41AF-4C52-A9EE-1C317D0D5ABD}" type="parTrans" cxnId="{3C038E2E-C22F-4BBA-90A3-F898D2A1C700}">
      <dgm:prSet/>
      <dgm:spPr/>
      <dgm:t>
        <a:bodyPr/>
        <a:lstStyle/>
        <a:p>
          <a:endParaRPr lang="el-GR"/>
        </a:p>
      </dgm:t>
    </dgm:pt>
    <dgm:pt modelId="{70966A2E-6327-47A1-B0AA-C0F20548F606}" type="sibTrans" cxnId="{3C038E2E-C22F-4BBA-90A3-F898D2A1C700}">
      <dgm:prSet/>
      <dgm:spPr/>
      <dgm:t>
        <a:bodyPr/>
        <a:lstStyle/>
        <a:p>
          <a:endParaRPr lang="el-GR"/>
        </a:p>
      </dgm:t>
    </dgm:pt>
    <dgm:pt modelId="{7F6FC14F-21F8-48C1-9FDA-3B19FFF7980A}">
      <dgm:prSet/>
      <dgm:spPr/>
    </dgm:pt>
    <dgm:pt modelId="{8AF14D57-6649-42DB-95B8-83044A924B73}" type="parTrans" cxnId="{4620C530-ED67-434C-B4A8-341DF26ED474}">
      <dgm:prSet/>
      <dgm:spPr/>
      <dgm:t>
        <a:bodyPr/>
        <a:lstStyle/>
        <a:p>
          <a:endParaRPr lang="el-GR"/>
        </a:p>
      </dgm:t>
    </dgm:pt>
    <dgm:pt modelId="{18AFE841-B9E5-4BBE-BEA1-9E0B6DC170CF}" type="sibTrans" cxnId="{4620C530-ED67-434C-B4A8-341DF26ED474}">
      <dgm:prSet/>
      <dgm:spPr/>
      <dgm:t>
        <a:bodyPr/>
        <a:lstStyle/>
        <a:p>
          <a:endParaRPr lang="el-GR"/>
        </a:p>
      </dgm:t>
    </dgm:pt>
    <dgm:pt modelId="{820937D2-9269-48AF-A4A0-4F6232515647}">
      <dgm:prSet/>
      <dgm:spPr/>
    </dgm:pt>
    <dgm:pt modelId="{070C1937-6A96-4487-B1EE-A81C8586F934}" type="parTrans" cxnId="{469ED5A1-A01B-416C-920D-46F924F8D927}">
      <dgm:prSet/>
      <dgm:spPr/>
      <dgm:t>
        <a:bodyPr/>
        <a:lstStyle/>
        <a:p>
          <a:endParaRPr lang="el-GR"/>
        </a:p>
      </dgm:t>
    </dgm:pt>
    <dgm:pt modelId="{C5946309-6B3A-4395-8803-3380E7E775C4}" type="sibTrans" cxnId="{469ED5A1-A01B-416C-920D-46F924F8D927}">
      <dgm:prSet/>
      <dgm:spPr/>
      <dgm:t>
        <a:bodyPr/>
        <a:lstStyle/>
        <a:p>
          <a:endParaRPr lang="el-GR"/>
        </a:p>
      </dgm:t>
    </dgm:pt>
    <dgm:pt modelId="{6CFB2C77-1565-44E4-B637-E5CF127A0252}">
      <dgm:prSet/>
      <dgm:spPr/>
    </dgm:pt>
    <dgm:pt modelId="{844A2182-CEDE-4C3A-A2A1-D2BBC1A95CE8}" type="parTrans" cxnId="{1CB6E7A3-E3F3-4AEE-AFB1-4C4BF252F5EA}">
      <dgm:prSet/>
      <dgm:spPr/>
      <dgm:t>
        <a:bodyPr/>
        <a:lstStyle/>
        <a:p>
          <a:endParaRPr lang="el-GR"/>
        </a:p>
      </dgm:t>
    </dgm:pt>
    <dgm:pt modelId="{58421A91-11E3-4E00-8313-5BF8F3AA28A5}" type="sibTrans" cxnId="{1CB6E7A3-E3F3-4AEE-AFB1-4C4BF252F5EA}">
      <dgm:prSet/>
      <dgm:spPr/>
      <dgm:t>
        <a:bodyPr/>
        <a:lstStyle/>
        <a:p>
          <a:endParaRPr lang="el-GR"/>
        </a:p>
      </dgm:t>
    </dgm:pt>
    <dgm:pt modelId="{1DB948D3-3211-4E52-BE87-A269C84C24B4}">
      <dgm:prSet/>
      <dgm:spPr/>
    </dgm:pt>
    <dgm:pt modelId="{324D2C99-6019-4657-8BC2-024DFD4501D6}" type="parTrans" cxnId="{53F5182A-0062-4FAA-B13A-8D6642989A81}">
      <dgm:prSet/>
      <dgm:spPr/>
      <dgm:t>
        <a:bodyPr/>
        <a:lstStyle/>
        <a:p>
          <a:endParaRPr lang="el-GR"/>
        </a:p>
      </dgm:t>
    </dgm:pt>
    <dgm:pt modelId="{B3F07FC5-8DBF-499F-B245-D61C97227A09}" type="sibTrans" cxnId="{53F5182A-0062-4FAA-B13A-8D6642989A81}">
      <dgm:prSet/>
      <dgm:spPr/>
      <dgm:t>
        <a:bodyPr/>
        <a:lstStyle/>
        <a:p>
          <a:endParaRPr lang="el-GR"/>
        </a:p>
      </dgm:t>
    </dgm:pt>
    <dgm:pt modelId="{28D3A4F4-4C70-4448-A762-221C8F7774CD}">
      <dgm:prSet/>
      <dgm:spPr/>
    </dgm:pt>
    <dgm:pt modelId="{1E6C64A7-1DE9-4915-B543-B376E50E10D7}" type="parTrans" cxnId="{83045E49-E16D-4BA0-ABA2-7526AA88A80A}">
      <dgm:prSet/>
      <dgm:spPr/>
      <dgm:t>
        <a:bodyPr/>
        <a:lstStyle/>
        <a:p>
          <a:endParaRPr lang="el-GR"/>
        </a:p>
      </dgm:t>
    </dgm:pt>
    <dgm:pt modelId="{3AF74748-1DBE-4163-91F3-A4D5E1EF08CC}" type="sibTrans" cxnId="{83045E49-E16D-4BA0-ABA2-7526AA88A80A}">
      <dgm:prSet/>
      <dgm:spPr/>
      <dgm:t>
        <a:bodyPr/>
        <a:lstStyle/>
        <a:p>
          <a:endParaRPr lang="el-GR"/>
        </a:p>
      </dgm:t>
    </dgm:pt>
    <dgm:pt modelId="{40B39708-5596-4A0E-BE03-C6F0FA6E0C47}">
      <dgm:prSet/>
      <dgm:spPr/>
    </dgm:pt>
    <dgm:pt modelId="{C7580EB2-6BA1-476B-8B93-352508125349}" type="parTrans" cxnId="{27B57207-A8CD-4C35-BD99-960C4BD0FFC2}">
      <dgm:prSet/>
      <dgm:spPr/>
      <dgm:t>
        <a:bodyPr/>
        <a:lstStyle/>
        <a:p>
          <a:endParaRPr lang="el-GR"/>
        </a:p>
      </dgm:t>
    </dgm:pt>
    <dgm:pt modelId="{8836ABD2-E606-4D2D-9A7E-F667FAFDA855}" type="sibTrans" cxnId="{27B57207-A8CD-4C35-BD99-960C4BD0FFC2}">
      <dgm:prSet/>
      <dgm:spPr/>
      <dgm:t>
        <a:bodyPr/>
        <a:lstStyle/>
        <a:p>
          <a:endParaRPr lang="el-GR"/>
        </a:p>
      </dgm:t>
    </dgm:pt>
    <dgm:pt modelId="{EBA80439-A1D4-4CD6-9921-BB77657DC7A4}">
      <dgm:prSet/>
      <dgm:spPr/>
    </dgm:pt>
    <dgm:pt modelId="{73F3725A-E322-4AD0-BD88-148E443D6D5D}" type="parTrans" cxnId="{AF61A467-1888-476B-A8ED-B567306ACB3D}">
      <dgm:prSet/>
      <dgm:spPr/>
      <dgm:t>
        <a:bodyPr/>
        <a:lstStyle/>
        <a:p>
          <a:endParaRPr lang="el-GR"/>
        </a:p>
      </dgm:t>
    </dgm:pt>
    <dgm:pt modelId="{BF748D1B-416E-4B95-8EC3-DD7624AE4E66}" type="sibTrans" cxnId="{AF61A467-1888-476B-A8ED-B567306ACB3D}">
      <dgm:prSet/>
      <dgm:spPr/>
      <dgm:t>
        <a:bodyPr/>
        <a:lstStyle/>
        <a:p>
          <a:endParaRPr lang="el-GR"/>
        </a:p>
      </dgm:t>
    </dgm:pt>
    <dgm:pt modelId="{5BCFAC4B-D53F-4C16-9339-7E786777C2A9}">
      <dgm:prSet/>
      <dgm:spPr/>
    </dgm:pt>
    <dgm:pt modelId="{48B03DBF-3B4D-44D9-82E0-D10C317A36AB}" type="parTrans" cxnId="{FC925C2C-33BF-4167-BBDC-63B105903C67}">
      <dgm:prSet/>
      <dgm:spPr/>
      <dgm:t>
        <a:bodyPr/>
        <a:lstStyle/>
        <a:p>
          <a:endParaRPr lang="el-GR"/>
        </a:p>
      </dgm:t>
    </dgm:pt>
    <dgm:pt modelId="{F09C6239-65F0-4EC7-AD1C-58C62A3B203B}" type="sibTrans" cxnId="{FC925C2C-33BF-4167-BBDC-63B105903C67}">
      <dgm:prSet/>
      <dgm:spPr/>
      <dgm:t>
        <a:bodyPr/>
        <a:lstStyle/>
        <a:p>
          <a:endParaRPr lang="el-GR"/>
        </a:p>
      </dgm:t>
    </dgm:pt>
    <dgm:pt modelId="{47C92DC6-BBF7-4271-8D97-C999D94735A0}">
      <dgm:prSet/>
      <dgm:spPr/>
    </dgm:pt>
    <dgm:pt modelId="{40CEA1E2-279C-4CF5-AF36-1C3469539BDC}" type="parTrans" cxnId="{55FA62AC-817D-4AB0-991F-91D7B744A7C2}">
      <dgm:prSet/>
      <dgm:spPr/>
      <dgm:t>
        <a:bodyPr/>
        <a:lstStyle/>
        <a:p>
          <a:endParaRPr lang="el-GR"/>
        </a:p>
      </dgm:t>
    </dgm:pt>
    <dgm:pt modelId="{F63A597F-6261-40BA-941C-6F6EE38D9639}" type="sibTrans" cxnId="{55FA62AC-817D-4AB0-991F-91D7B744A7C2}">
      <dgm:prSet/>
      <dgm:spPr/>
      <dgm:t>
        <a:bodyPr/>
        <a:lstStyle/>
        <a:p>
          <a:endParaRPr lang="el-GR"/>
        </a:p>
      </dgm:t>
    </dgm:pt>
    <dgm:pt modelId="{0886FF90-66AC-439D-9F5A-F26B6E95179D}">
      <dgm:prSet/>
      <dgm:spPr/>
    </dgm:pt>
    <dgm:pt modelId="{D2F44374-91BB-424B-AB60-1DF3E0D9CC23}" type="parTrans" cxnId="{3062B280-E681-476A-858B-72B444766231}">
      <dgm:prSet/>
      <dgm:spPr/>
      <dgm:t>
        <a:bodyPr/>
        <a:lstStyle/>
        <a:p>
          <a:endParaRPr lang="el-GR"/>
        </a:p>
      </dgm:t>
    </dgm:pt>
    <dgm:pt modelId="{ABABCFB9-F723-47F3-A911-B186007DB610}" type="sibTrans" cxnId="{3062B280-E681-476A-858B-72B444766231}">
      <dgm:prSet/>
      <dgm:spPr/>
      <dgm:t>
        <a:bodyPr/>
        <a:lstStyle/>
        <a:p>
          <a:endParaRPr lang="el-GR"/>
        </a:p>
      </dgm:t>
    </dgm:pt>
    <dgm:pt modelId="{FA32295B-B279-41D3-BCD2-5C413788B4BD}">
      <dgm:prSet/>
      <dgm:spPr/>
    </dgm:pt>
    <dgm:pt modelId="{34852D6A-4442-4296-98FA-F2D0D0494344}" type="parTrans" cxnId="{B84FE255-01DA-425C-ABFF-ACC2FD7A085E}">
      <dgm:prSet/>
      <dgm:spPr/>
      <dgm:t>
        <a:bodyPr/>
        <a:lstStyle/>
        <a:p>
          <a:endParaRPr lang="el-GR"/>
        </a:p>
      </dgm:t>
    </dgm:pt>
    <dgm:pt modelId="{F39DD703-4D9B-42FC-9310-7F70FE87AEFB}" type="sibTrans" cxnId="{B84FE255-01DA-425C-ABFF-ACC2FD7A085E}">
      <dgm:prSet/>
      <dgm:spPr/>
      <dgm:t>
        <a:bodyPr/>
        <a:lstStyle/>
        <a:p>
          <a:endParaRPr lang="el-GR"/>
        </a:p>
      </dgm:t>
    </dgm:pt>
    <dgm:pt modelId="{06325AE2-7781-491A-91F6-B87D053907AA}">
      <dgm:prSet/>
      <dgm:spPr/>
    </dgm:pt>
    <dgm:pt modelId="{A394DAD3-4580-4833-897B-EC2F9C9A4086}" type="parTrans" cxnId="{0901D6D5-237B-46E8-85A0-F588A57EDA55}">
      <dgm:prSet/>
      <dgm:spPr/>
      <dgm:t>
        <a:bodyPr/>
        <a:lstStyle/>
        <a:p>
          <a:endParaRPr lang="el-GR"/>
        </a:p>
      </dgm:t>
    </dgm:pt>
    <dgm:pt modelId="{ACA345B4-C299-49A8-BF59-AD9E4BB6BF2B}" type="sibTrans" cxnId="{0901D6D5-237B-46E8-85A0-F588A57EDA55}">
      <dgm:prSet/>
      <dgm:spPr/>
      <dgm:t>
        <a:bodyPr/>
        <a:lstStyle/>
        <a:p>
          <a:endParaRPr lang="el-GR"/>
        </a:p>
      </dgm:t>
    </dgm:pt>
    <dgm:pt modelId="{C06AC68B-7D57-41C1-BCA0-C1A8F3919779}">
      <dgm:prSet/>
      <dgm:spPr/>
    </dgm:pt>
    <dgm:pt modelId="{954E4954-0D51-4D1E-A64C-93EE8602DD50}" type="parTrans" cxnId="{334CA4A1-36DF-44E9-BB86-4DDD5FF07D21}">
      <dgm:prSet/>
      <dgm:spPr/>
      <dgm:t>
        <a:bodyPr/>
        <a:lstStyle/>
        <a:p>
          <a:endParaRPr lang="el-GR"/>
        </a:p>
      </dgm:t>
    </dgm:pt>
    <dgm:pt modelId="{B1D0E252-0F83-46D8-B359-3285D3982C97}" type="sibTrans" cxnId="{334CA4A1-36DF-44E9-BB86-4DDD5FF07D21}">
      <dgm:prSet/>
      <dgm:spPr/>
      <dgm:t>
        <a:bodyPr/>
        <a:lstStyle/>
        <a:p>
          <a:endParaRPr lang="el-GR"/>
        </a:p>
      </dgm:t>
    </dgm:pt>
    <dgm:pt modelId="{8220E23F-B060-4F2F-8413-F22FC98B913D}">
      <dgm:prSet/>
      <dgm:spPr/>
    </dgm:pt>
    <dgm:pt modelId="{1863D3E2-0923-4EE6-AB35-B2FE3DC73868}" type="parTrans" cxnId="{5ADC1CFC-2830-4D0E-AA13-2B1D33642913}">
      <dgm:prSet/>
      <dgm:spPr/>
      <dgm:t>
        <a:bodyPr/>
        <a:lstStyle/>
        <a:p>
          <a:endParaRPr lang="el-GR"/>
        </a:p>
      </dgm:t>
    </dgm:pt>
    <dgm:pt modelId="{3089AB24-1784-4390-980D-BDC216B7ABC7}" type="sibTrans" cxnId="{5ADC1CFC-2830-4D0E-AA13-2B1D33642913}">
      <dgm:prSet/>
      <dgm:spPr/>
      <dgm:t>
        <a:bodyPr/>
        <a:lstStyle/>
        <a:p>
          <a:endParaRPr lang="el-GR"/>
        </a:p>
      </dgm:t>
    </dgm:pt>
    <dgm:pt modelId="{ABAFDF31-641E-4F1F-9766-9F169FCE22BB}">
      <dgm:prSet/>
      <dgm:spPr/>
    </dgm:pt>
    <dgm:pt modelId="{62DE6DB6-AAF2-4EEE-8465-6301DB38CF84}" type="parTrans" cxnId="{0EE84D00-B758-451A-B4BC-19E0242A54B4}">
      <dgm:prSet/>
      <dgm:spPr/>
      <dgm:t>
        <a:bodyPr/>
        <a:lstStyle/>
        <a:p>
          <a:endParaRPr lang="el-GR"/>
        </a:p>
      </dgm:t>
    </dgm:pt>
    <dgm:pt modelId="{08AA7441-5ED0-41A8-B59D-DD6E3075D8B4}" type="sibTrans" cxnId="{0EE84D00-B758-451A-B4BC-19E0242A54B4}">
      <dgm:prSet/>
      <dgm:spPr/>
      <dgm:t>
        <a:bodyPr/>
        <a:lstStyle/>
        <a:p>
          <a:endParaRPr lang="el-GR"/>
        </a:p>
      </dgm:t>
    </dgm:pt>
    <dgm:pt modelId="{DB73CA19-9D6E-45A0-A974-7375A7121D49}">
      <dgm:prSet/>
      <dgm:spPr/>
    </dgm:pt>
    <dgm:pt modelId="{23748104-1342-489F-883A-7FE675014581}" type="parTrans" cxnId="{E2E78F79-43AA-407C-B08D-9EC682B23CF4}">
      <dgm:prSet/>
      <dgm:spPr/>
      <dgm:t>
        <a:bodyPr/>
        <a:lstStyle/>
        <a:p>
          <a:endParaRPr lang="el-GR"/>
        </a:p>
      </dgm:t>
    </dgm:pt>
    <dgm:pt modelId="{7C7EA495-9001-4FCB-9317-4D3F8F9DBF2E}" type="sibTrans" cxnId="{E2E78F79-43AA-407C-B08D-9EC682B23CF4}">
      <dgm:prSet/>
      <dgm:spPr/>
      <dgm:t>
        <a:bodyPr/>
        <a:lstStyle/>
        <a:p>
          <a:endParaRPr lang="el-GR"/>
        </a:p>
      </dgm:t>
    </dgm:pt>
    <dgm:pt modelId="{94109B52-8E41-4E4E-A5F5-93DEA2C49144}">
      <dgm:prSet/>
      <dgm:spPr/>
    </dgm:pt>
    <dgm:pt modelId="{B7549870-DE80-4440-80D1-EF526059ECA0}" type="parTrans" cxnId="{C706A11D-C3C3-42FB-A554-4384EAF0821A}">
      <dgm:prSet/>
      <dgm:spPr/>
      <dgm:t>
        <a:bodyPr/>
        <a:lstStyle/>
        <a:p>
          <a:endParaRPr lang="el-GR"/>
        </a:p>
      </dgm:t>
    </dgm:pt>
    <dgm:pt modelId="{E7635DD9-8181-43F6-8FBD-23CF9CA6ECB1}" type="sibTrans" cxnId="{C706A11D-C3C3-42FB-A554-4384EAF0821A}">
      <dgm:prSet/>
      <dgm:spPr/>
      <dgm:t>
        <a:bodyPr/>
        <a:lstStyle/>
        <a:p>
          <a:endParaRPr lang="el-GR"/>
        </a:p>
      </dgm:t>
    </dgm:pt>
    <dgm:pt modelId="{8E024EBD-973D-4D09-BC12-106061899697}">
      <dgm:prSet/>
      <dgm:spPr/>
    </dgm:pt>
    <dgm:pt modelId="{BD7CE5AF-2D78-44F9-BFF8-25A198555212}" type="parTrans" cxnId="{6803867C-E11C-43C2-88C8-AC6134077CB3}">
      <dgm:prSet/>
      <dgm:spPr/>
      <dgm:t>
        <a:bodyPr/>
        <a:lstStyle/>
        <a:p>
          <a:endParaRPr lang="el-GR"/>
        </a:p>
      </dgm:t>
    </dgm:pt>
    <dgm:pt modelId="{4776F3D6-5BFD-4C1D-B0A3-29B5A835D431}" type="sibTrans" cxnId="{6803867C-E11C-43C2-88C8-AC6134077CB3}">
      <dgm:prSet/>
      <dgm:spPr/>
      <dgm:t>
        <a:bodyPr/>
        <a:lstStyle/>
        <a:p>
          <a:endParaRPr lang="el-GR"/>
        </a:p>
      </dgm:t>
    </dgm:pt>
    <dgm:pt modelId="{309B699A-97BB-41BF-9B2A-8F756EDC3019}">
      <dgm:prSet custScaleY="95472" custLinFactNeighborY="-72814"/>
      <dgm:spPr>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pt>
    <dgm:pt modelId="{2C53FC5A-5B95-4D42-8538-876CF55EDD4D}" type="parTrans" cxnId="{4D8D815A-4E03-4843-9182-24044065FA04}">
      <dgm:prSet/>
      <dgm:spPr/>
      <dgm:t>
        <a:bodyPr/>
        <a:lstStyle/>
        <a:p>
          <a:endParaRPr lang="el-GR"/>
        </a:p>
      </dgm:t>
    </dgm:pt>
    <dgm:pt modelId="{4D784C0D-3DCB-4336-AF2D-0FDDD94F4D6A}" type="sibTrans" cxnId="{4D8D815A-4E03-4843-9182-24044065FA04}">
      <dgm:prSet/>
      <dgm:spPr/>
      <dgm:t>
        <a:bodyPr/>
        <a:lstStyle/>
        <a:p>
          <a:endParaRPr lang="el-GR"/>
        </a:p>
      </dgm:t>
    </dgm:pt>
    <dgm:pt modelId="{9CB2E306-331C-481D-AD1A-4DE3E5319693}">
      <dgm:prSet custScaleY="95472" custLinFactNeighborY="-72814"/>
      <dgm:spPr>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pt>
    <dgm:pt modelId="{F16EC699-C1EB-4803-BE54-E2794C941DEB}" type="parTrans" cxnId="{3F95F0A7-98A9-41B4-B229-246F35CE647C}">
      <dgm:prSet/>
      <dgm:spPr/>
      <dgm:t>
        <a:bodyPr/>
        <a:lstStyle/>
        <a:p>
          <a:endParaRPr lang="el-GR"/>
        </a:p>
      </dgm:t>
    </dgm:pt>
    <dgm:pt modelId="{43747A66-F955-49A7-B0E9-9958D35A90D1}" type="sibTrans" cxnId="{3F95F0A7-98A9-41B4-B229-246F35CE647C}">
      <dgm:prSet/>
      <dgm:spPr/>
      <dgm:t>
        <a:bodyPr/>
        <a:lstStyle/>
        <a:p>
          <a:endParaRPr lang="el-GR"/>
        </a:p>
      </dgm:t>
    </dgm:pt>
    <dgm:pt modelId="{DBA49323-ED0B-4DC7-999A-BD3C56A750D3}">
      <dgm:prSet custScaleY="95472" custLinFactNeighborY="-93351"/>
      <dgm:spPr>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pt>
    <dgm:pt modelId="{E435A82F-A34D-4AB8-99B7-2208F31C3A07}" type="parTrans" cxnId="{1BC14954-6E3D-48C9-B9FC-D2A4414E342C}">
      <dgm:prSet/>
      <dgm:spPr/>
      <dgm:t>
        <a:bodyPr/>
        <a:lstStyle/>
        <a:p>
          <a:endParaRPr lang="el-GR"/>
        </a:p>
      </dgm:t>
    </dgm:pt>
    <dgm:pt modelId="{979DFCC2-337D-46A3-92BF-BA602F6DCDCD}" type="sibTrans" cxnId="{1BC14954-6E3D-48C9-B9FC-D2A4414E342C}">
      <dgm:prSet/>
      <dgm:spPr/>
      <dgm:t>
        <a:bodyPr/>
        <a:lstStyle/>
        <a:p>
          <a:endParaRPr lang="el-GR"/>
        </a:p>
      </dgm:t>
    </dgm:pt>
    <dgm:pt modelId="{30D3154D-BABB-4E36-A6CA-18706F8E4D28}">
      <dgm:prSet custScaleY="95472" custLinFactY="-10154" custLinFactNeighborY="-100000"/>
      <dgm:spPr>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pt>
    <dgm:pt modelId="{702153A8-EA40-4A9E-B3ED-1760E0711AB2}" type="parTrans" cxnId="{AADF1A37-80CB-4EFC-BB45-367DDB68ECC0}">
      <dgm:prSet/>
      <dgm:spPr/>
      <dgm:t>
        <a:bodyPr/>
        <a:lstStyle/>
        <a:p>
          <a:endParaRPr lang="el-GR"/>
        </a:p>
      </dgm:t>
    </dgm:pt>
    <dgm:pt modelId="{02278295-26DF-4F7E-B203-9B5BB0CD35F6}" type="sibTrans" cxnId="{AADF1A37-80CB-4EFC-BB45-367DDB68ECC0}">
      <dgm:prSet/>
      <dgm:spPr/>
      <dgm:t>
        <a:bodyPr/>
        <a:lstStyle/>
        <a:p>
          <a:endParaRPr lang="el-GR"/>
        </a:p>
      </dgm:t>
    </dgm:pt>
    <dgm:pt modelId="{6BF70AA4-DF0C-40EB-94B8-823DDA76E6DB}" type="pres">
      <dgm:prSet presAssocID="{9459C18B-3518-40EF-9F2B-FAF5F8E14E20}" presName="Name0" presStyleCnt="0">
        <dgm:presLayoutVars>
          <dgm:chMax val="7"/>
          <dgm:chPref val="7"/>
          <dgm:dir/>
        </dgm:presLayoutVars>
      </dgm:prSet>
      <dgm:spPr/>
    </dgm:pt>
    <dgm:pt modelId="{14D2F612-0C5C-42ED-9DA3-361BE4C19AB6}" type="pres">
      <dgm:prSet presAssocID="{9459C18B-3518-40EF-9F2B-FAF5F8E14E20}" presName="Name1" presStyleCnt="0"/>
      <dgm:spPr/>
    </dgm:pt>
    <dgm:pt modelId="{DDF8E649-5FD6-421D-9A83-8AA9E8F577A6}" type="pres">
      <dgm:prSet presAssocID="{9459C18B-3518-40EF-9F2B-FAF5F8E14E20}" presName="cycle" presStyleCnt="0"/>
      <dgm:spPr/>
    </dgm:pt>
    <dgm:pt modelId="{7C00DB83-766D-4F3C-8D8E-68E9CF028292}" type="pres">
      <dgm:prSet presAssocID="{9459C18B-3518-40EF-9F2B-FAF5F8E14E20}" presName="srcNode" presStyleLbl="node1" presStyleIdx="0" presStyleCnt="7"/>
      <dgm:spPr/>
    </dgm:pt>
    <dgm:pt modelId="{4BFF120C-4100-47A8-8CF1-025FAD7EB1E3}" type="pres">
      <dgm:prSet presAssocID="{9459C18B-3518-40EF-9F2B-FAF5F8E14E20}" presName="conn" presStyleLbl="parChTrans1D2" presStyleIdx="0" presStyleCnt="1"/>
      <dgm:spPr/>
    </dgm:pt>
    <dgm:pt modelId="{A85149BD-3913-42D8-84A3-C9E4B9DE04FE}" type="pres">
      <dgm:prSet presAssocID="{9459C18B-3518-40EF-9F2B-FAF5F8E14E20}" presName="extraNode" presStyleLbl="node1" presStyleIdx="0" presStyleCnt="7"/>
      <dgm:spPr/>
    </dgm:pt>
    <dgm:pt modelId="{5B977CF4-0771-40BF-BF39-632D2CC5FB4F}" type="pres">
      <dgm:prSet presAssocID="{9459C18B-3518-40EF-9F2B-FAF5F8E14E20}" presName="dstNode" presStyleLbl="node1" presStyleIdx="0" presStyleCnt="7"/>
      <dgm:spPr/>
    </dgm:pt>
    <dgm:pt modelId="{33313735-AD39-4E0F-82F8-FDE9708ED589}" type="pres">
      <dgm:prSet presAssocID="{BBF3D8C4-C39F-45B8-B873-6B78FAF27050}" presName="text_1" presStyleLbl="node1" presStyleIdx="0" presStyleCnt="7" custScaleY="95472">
        <dgm:presLayoutVars>
          <dgm:bulletEnabled val="1"/>
        </dgm:presLayoutVars>
      </dgm:prSet>
      <dgm:spPr/>
    </dgm:pt>
    <dgm:pt modelId="{13ACDAFD-FF43-40E2-9E29-2231104787BD}" type="pres">
      <dgm:prSet presAssocID="{BBF3D8C4-C39F-45B8-B873-6B78FAF27050}" presName="accent_1" presStyleCnt="0"/>
      <dgm:spPr/>
    </dgm:pt>
    <dgm:pt modelId="{2ACD2512-8085-4BF7-AAAC-3F248D9E6D56}" type="pres">
      <dgm:prSet presAssocID="{BBF3D8C4-C39F-45B8-B873-6B78FAF27050}" presName="accentRepeatNode" presStyleLbl="solidFgAcc1" presStyleIdx="0" presStyleCnt="7"/>
      <dgm:spPr>
        <a:ln>
          <a:solidFill>
            <a:srgbClr val="339966"/>
          </a:solidFill>
        </a:ln>
      </dgm:spPr>
    </dgm:pt>
    <dgm:pt modelId="{AEB56036-5193-4B6B-9058-A1B6FE82D9B8}" type="pres">
      <dgm:prSet presAssocID="{BB051180-6688-434F-9A45-3B7D24C6D632}" presName="text_2" presStyleLbl="node1" presStyleIdx="1" presStyleCnt="7" custScaleY="95472" custLinFactNeighborY="-22405">
        <dgm:presLayoutVars>
          <dgm:bulletEnabled val="1"/>
        </dgm:presLayoutVars>
      </dgm:prSet>
      <dgm:spPr/>
    </dgm:pt>
    <dgm:pt modelId="{B5743D24-92D1-46BA-9916-598D3FC4973F}" type="pres">
      <dgm:prSet presAssocID="{BB051180-6688-434F-9A45-3B7D24C6D632}" presName="accent_2" presStyleCnt="0"/>
      <dgm:spPr/>
    </dgm:pt>
    <dgm:pt modelId="{A2739960-8CD9-48A9-ACEE-D0CA2F04B8B4}" type="pres">
      <dgm:prSet presAssocID="{BB051180-6688-434F-9A45-3B7D24C6D632}" presName="accentRepeatNode" presStyleLbl="solidFgAcc1" presStyleIdx="1" presStyleCnt="7" custLinFactNeighborY="-17928"/>
      <dgm:spPr>
        <a:ln>
          <a:solidFill>
            <a:srgbClr val="339966"/>
          </a:solidFill>
        </a:ln>
      </dgm:spPr>
    </dgm:pt>
    <dgm:pt modelId="{CB8EBE9C-CB2B-41F3-BCC8-E2CEFFCE0BB7}" type="pres">
      <dgm:prSet presAssocID="{AE0F4D58-99C5-4DD6-8D39-F59D80243116}" presName="text_3" presStyleLbl="node1" presStyleIdx="2" presStyleCnt="7" custScaleY="95472" custLinFactNeighborY="-39208">
        <dgm:presLayoutVars>
          <dgm:bulletEnabled val="1"/>
        </dgm:presLayoutVars>
      </dgm:prSet>
      <dgm:spPr/>
    </dgm:pt>
    <dgm:pt modelId="{8715CD7D-435B-439E-BE90-093056405D1A}" type="pres">
      <dgm:prSet presAssocID="{AE0F4D58-99C5-4DD6-8D39-F59D80243116}" presName="accent_3" presStyleCnt="0"/>
      <dgm:spPr/>
    </dgm:pt>
    <dgm:pt modelId="{4806C06F-A634-458B-B407-FB5FD9E50E69}" type="pres">
      <dgm:prSet presAssocID="{AE0F4D58-99C5-4DD6-8D39-F59D80243116}" presName="accentRepeatNode" presStyleLbl="solidFgAcc1" presStyleIdx="2" presStyleCnt="7" custLinFactNeighborY="-31374"/>
      <dgm:spPr>
        <a:ln>
          <a:solidFill>
            <a:srgbClr val="339966"/>
          </a:solidFill>
        </a:ln>
      </dgm:spPr>
    </dgm:pt>
    <dgm:pt modelId="{DEC562C5-E0AC-486F-9D68-881C401538FC}" type="pres">
      <dgm:prSet presAssocID="{854B3423-64DC-42B9-9B15-669AF32C3032}" presName="text_4" presStyleLbl="node1" presStyleIdx="3" presStyleCnt="7" custScaleY="95472" custLinFactNeighborY="-56011">
        <dgm:presLayoutVars>
          <dgm:bulletEnabled val="1"/>
        </dgm:presLayoutVars>
      </dgm:prSet>
      <dgm:spPr/>
    </dgm:pt>
    <dgm:pt modelId="{734BA324-2C55-47DD-A3B4-8EF2C9C35BFE}" type="pres">
      <dgm:prSet presAssocID="{854B3423-64DC-42B9-9B15-669AF32C3032}" presName="accent_4" presStyleCnt="0"/>
      <dgm:spPr/>
    </dgm:pt>
    <dgm:pt modelId="{5F13D866-A974-4A5F-9219-B353DF8FABFC}" type="pres">
      <dgm:prSet presAssocID="{854B3423-64DC-42B9-9B15-669AF32C3032}" presName="accentRepeatNode" presStyleLbl="solidFgAcc1" presStyleIdx="3" presStyleCnt="7" custLinFactNeighborY="-44820"/>
      <dgm:spPr>
        <a:ln>
          <a:solidFill>
            <a:srgbClr val="339966"/>
          </a:solidFill>
        </a:ln>
      </dgm:spPr>
    </dgm:pt>
    <dgm:pt modelId="{49920072-33EF-47E1-A41F-DA7AF1C3C9C7}" type="pres">
      <dgm:prSet presAssocID="{D603CB86-F89C-4D75-BC2F-36316DEBB393}" presName="text_5" presStyleLbl="node1" presStyleIdx="4" presStyleCnt="7" custScaleY="95472" custLinFactNeighborY="-72814">
        <dgm:presLayoutVars>
          <dgm:bulletEnabled val="1"/>
        </dgm:presLayoutVars>
      </dgm:prSet>
      <dgm:spPr/>
    </dgm:pt>
    <dgm:pt modelId="{F902E77D-407D-4D50-97D6-8186FABF00B9}" type="pres">
      <dgm:prSet presAssocID="{D603CB86-F89C-4D75-BC2F-36316DEBB393}" presName="accent_5" presStyleCnt="0"/>
      <dgm:spPr/>
    </dgm:pt>
    <dgm:pt modelId="{73A2A187-06AE-4667-8415-1B250CF389D1}" type="pres">
      <dgm:prSet presAssocID="{D603CB86-F89C-4D75-BC2F-36316DEBB393}" presName="accentRepeatNode" presStyleLbl="solidFgAcc1" presStyleIdx="4" presStyleCnt="7" custLinFactNeighborX="10458" custLinFactNeighborY="-58266"/>
      <dgm:spPr>
        <a:ln>
          <a:solidFill>
            <a:srgbClr val="339966"/>
          </a:solidFill>
        </a:ln>
      </dgm:spPr>
    </dgm:pt>
    <dgm:pt modelId="{6EFD3445-D00D-4131-A719-6F5D724CEDBD}" type="pres">
      <dgm:prSet presAssocID="{E677018B-DF22-47DA-9CE1-2A9E1BC9A9DB}" presName="text_6" presStyleLbl="node1" presStyleIdx="5" presStyleCnt="7" custScaleY="95472" custLinFactNeighborY="-91498">
        <dgm:presLayoutVars>
          <dgm:bulletEnabled val="1"/>
        </dgm:presLayoutVars>
      </dgm:prSet>
      <dgm:spPr/>
    </dgm:pt>
    <dgm:pt modelId="{75CE4822-0B63-43BC-852B-CE9B45C4CFA1}" type="pres">
      <dgm:prSet presAssocID="{E677018B-DF22-47DA-9CE1-2A9E1BC9A9DB}" presName="accent_6" presStyleCnt="0"/>
      <dgm:spPr/>
    </dgm:pt>
    <dgm:pt modelId="{82B16A9A-E89C-4C49-99BA-F930AE40DCF6}" type="pres">
      <dgm:prSet presAssocID="{E677018B-DF22-47DA-9CE1-2A9E1BC9A9DB}" presName="accentRepeatNode" presStyleLbl="solidFgAcc1" presStyleIdx="5" presStyleCnt="7" custLinFactNeighborX="5976" custLinFactNeighborY="-73206"/>
      <dgm:spPr>
        <a:ln>
          <a:solidFill>
            <a:srgbClr val="339966"/>
          </a:solidFill>
        </a:ln>
      </dgm:spPr>
    </dgm:pt>
    <dgm:pt modelId="{E71CD92C-93E5-4802-97DC-F70424F4975D}" type="pres">
      <dgm:prSet presAssocID="{1A5F6DA6-FDC6-4E2D-B73D-54209C45F77D}" presName="text_7" presStyleLbl="node1" presStyleIdx="6" presStyleCnt="7" custScaleX="98081" custScaleY="95472" custLinFactY="-10154" custLinFactNeighborX="980" custLinFactNeighborY="-100000">
        <dgm:presLayoutVars>
          <dgm:bulletEnabled val="1"/>
        </dgm:presLayoutVars>
      </dgm:prSet>
      <dgm:spPr>
        <a:xfrm>
          <a:off x="416524" y="5128091"/>
          <a:ext cx="11166437" cy="539611"/>
        </a:xfrm>
        <a:prstGeom prst="rect">
          <a:avLst/>
        </a:prstGeom>
      </dgm:spPr>
    </dgm:pt>
    <dgm:pt modelId="{EE679ADF-CD96-4004-A285-5A56D81A76D1}" type="pres">
      <dgm:prSet presAssocID="{1A5F6DA6-FDC6-4E2D-B73D-54209C45F77D}" presName="accent_7" presStyleCnt="0"/>
      <dgm:spPr/>
    </dgm:pt>
    <dgm:pt modelId="{40BB5FE7-855D-48E6-AB96-2DDCA9452E84}" type="pres">
      <dgm:prSet presAssocID="{1A5F6DA6-FDC6-4E2D-B73D-54209C45F77D}" presName="accentRepeatNode" presStyleLbl="solidFgAcc1" presStyleIdx="6" presStyleCnt="7" custLinFactNeighborX="35856" custLinFactNeighborY="-88146"/>
      <dgm:spPr>
        <a:ln>
          <a:solidFill>
            <a:srgbClr val="339966"/>
          </a:solidFill>
        </a:ln>
      </dgm:spPr>
    </dgm:pt>
  </dgm:ptLst>
  <dgm:cxnLst>
    <dgm:cxn modelId="{0EE84D00-B758-451A-B4BC-19E0242A54B4}" srcId="{9459C18B-3518-40EF-9F2B-FAF5F8E14E20}" destId="{ABAFDF31-641E-4F1F-9766-9F169FCE22BB}" srcOrd="23" destOrd="0" parTransId="{62DE6DB6-AAF2-4EEE-8465-6301DB38CF84}" sibTransId="{08AA7441-5ED0-41A8-B59D-DD6E3075D8B4}"/>
    <dgm:cxn modelId="{27B57207-A8CD-4C35-BD99-960C4BD0FFC2}" srcId="{9459C18B-3518-40EF-9F2B-FAF5F8E14E20}" destId="{40B39708-5596-4A0E-BE03-C6F0FA6E0C47}" srcOrd="16" destOrd="0" parTransId="{C7580EB2-6BA1-476B-8B93-352508125349}" sibTransId="{8836ABD2-E606-4D2D-9A7E-F667FAFDA855}"/>
    <dgm:cxn modelId="{A97EE810-9902-4473-84C6-7B6F6A0AE550}" type="presOf" srcId="{BBF3D8C4-C39F-45B8-B873-6B78FAF27050}" destId="{33313735-AD39-4E0F-82F8-FDE9708ED589}" srcOrd="0" destOrd="0" presId="urn:microsoft.com/office/officeart/2008/layout/VerticalCurvedList"/>
    <dgm:cxn modelId="{8AAD7714-1E85-499A-9765-434EC2C3DD57}" type="presOf" srcId="{E677018B-DF22-47DA-9CE1-2A9E1BC9A9DB}" destId="{6EFD3445-D00D-4131-A719-6F5D724CEDBD}" srcOrd="0" destOrd="0" presId="urn:microsoft.com/office/officeart/2008/layout/VerticalCurvedList"/>
    <dgm:cxn modelId="{C706A11D-C3C3-42FB-A554-4384EAF0821A}" srcId="{9459C18B-3518-40EF-9F2B-FAF5F8E14E20}" destId="{94109B52-8E41-4E4E-A5F5-93DEA2C49144}" srcOrd="25" destOrd="0" parTransId="{B7549870-DE80-4440-80D1-EF526059ECA0}" sibTransId="{E7635DD9-8181-43F6-8FBD-23CF9CA6ECB1}"/>
    <dgm:cxn modelId="{53F5182A-0062-4FAA-B13A-8D6642989A81}" srcId="{9459C18B-3518-40EF-9F2B-FAF5F8E14E20}" destId="{1DB948D3-3211-4E52-BE87-A269C84C24B4}" srcOrd="18" destOrd="0" parTransId="{324D2C99-6019-4657-8BC2-024DFD4501D6}" sibTransId="{B3F07FC5-8DBF-499F-B245-D61C97227A09}"/>
    <dgm:cxn modelId="{FC925C2C-33BF-4167-BBDC-63B105903C67}" srcId="{9459C18B-3518-40EF-9F2B-FAF5F8E14E20}" destId="{5BCFAC4B-D53F-4C16-9339-7E786777C2A9}" srcOrd="14" destOrd="0" parTransId="{48B03DBF-3B4D-44D9-82E0-D10C317A36AB}" sibTransId="{F09C6239-65F0-4EC7-AD1C-58C62A3B203B}"/>
    <dgm:cxn modelId="{3C038E2E-C22F-4BBA-90A3-F898D2A1C700}" srcId="{9459C18B-3518-40EF-9F2B-FAF5F8E14E20}" destId="{1A5F6DA6-FDC6-4E2D-B73D-54209C45F77D}" srcOrd="6" destOrd="0" parTransId="{6441E0E0-41AF-4C52-A9EE-1C317D0D5ABD}" sibTransId="{70966A2E-6327-47A1-B0AA-C0F20548F606}"/>
    <dgm:cxn modelId="{4620C530-ED67-434C-B4A8-341DF26ED474}" srcId="{9459C18B-3518-40EF-9F2B-FAF5F8E14E20}" destId="{7F6FC14F-21F8-48C1-9FDA-3B19FFF7980A}" srcOrd="19" destOrd="0" parTransId="{8AF14D57-6649-42DB-95B8-83044A924B73}" sibTransId="{18AFE841-B9E5-4BBE-BEA1-9E0B6DC170CF}"/>
    <dgm:cxn modelId="{AADF1A37-80CB-4EFC-BB45-367DDB68ECC0}" srcId="{9459C18B-3518-40EF-9F2B-FAF5F8E14E20}" destId="{30D3154D-BABB-4E36-A6CA-18706F8E4D28}" srcOrd="7" destOrd="0" parTransId="{702153A8-EA40-4A9E-B3ED-1760E0711AB2}" sibTransId="{02278295-26DF-4F7E-B203-9B5BB0CD35F6}"/>
    <dgm:cxn modelId="{BDFE8E37-4DAD-42FE-809A-F0E26A92EC6B}" type="presOf" srcId="{1A5F6DA6-FDC6-4E2D-B73D-54209C45F77D}" destId="{E71CD92C-93E5-4802-97DC-F70424F4975D}" srcOrd="0" destOrd="0" presId="urn:microsoft.com/office/officeart/2008/layout/VerticalCurvedList"/>
    <dgm:cxn modelId="{DA427E62-DAA1-4C03-BA1A-75DD1055DD50}" srcId="{9459C18B-3518-40EF-9F2B-FAF5F8E14E20}" destId="{BBF3D8C4-C39F-45B8-B873-6B78FAF27050}" srcOrd="0" destOrd="0" parTransId="{A5827C4B-0C3C-4BE0-93C3-8753AA4C031D}" sibTransId="{CABC03A4-8765-454D-A086-B5F2193A2389}"/>
    <dgm:cxn modelId="{AF61A467-1888-476B-A8ED-B567306ACB3D}" srcId="{9459C18B-3518-40EF-9F2B-FAF5F8E14E20}" destId="{EBA80439-A1D4-4CD6-9921-BB77657DC7A4}" srcOrd="13" destOrd="0" parTransId="{73F3725A-E322-4AD0-BD88-148E443D6D5D}" sibTransId="{BF748D1B-416E-4B95-8EC3-DD7624AE4E66}"/>
    <dgm:cxn modelId="{83045E49-E16D-4BA0-ABA2-7526AA88A80A}" srcId="{9459C18B-3518-40EF-9F2B-FAF5F8E14E20}" destId="{28D3A4F4-4C70-4448-A762-221C8F7774CD}" srcOrd="15" destOrd="0" parTransId="{1E6C64A7-1DE9-4915-B543-B376E50E10D7}" sibTransId="{3AF74748-1DBE-4163-91F3-A4D5E1EF08CC}"/>
    <dgm:cxn modelId="{40C7AA4D-AA8E-4F58-85CC-FE8E6021E2C5}" srcId="{9459C18B-3518-40EF-9F2B-FAF5F8E14E20}" destId="{E677018B-DF22-47DA-9CE1-2A9E1BC9A9DB}" srcOrd="5" destOrd="0" parTransId="{01CEB695-1060-45ED-A5E8-D1F8D4EF0C27}" sibTransId="{52055C8F-22CF-4382-9D32-AC2F58B0354C}"/>
    <dgm:cxn modelId="{1BC14954-6E3D-48C9-B9FC-D2A4414E342C}" srcId="{9459C18B-3518-40EF-9F2B-FAF5F8E14E20}" destId="{DBA49323-ED0B-4DC7-999A-BD3C56A750D3}" srcOrd="28" destOrd="0" parTransId="{E435A82F-A34D-4AB8-99B7-2208F31C3A07}" sibTransId="{979DFCC2-337D-46A3-92BF-BA602F6DCDCD}"/>
    <dgm:cxn modelId="{B84FE255-01DA-425C-ABFF-ACC2FD7A085E}" srcId="{9459C18B-3518-40EF-9F2B-FAF5F8E14E20}" destId="{FA32295B-B279-41D3-BCD2-5C413788B4BD}" srcOrd="9" destOrd="0" parTransId="{34852D6A-4442-4296-98FA-F2D0D0494344}" sibTransId="{F39DD703-4D9B-42FC-9310-7F70FE87AEFB}"/>
    <dgm:cxn modelId="{E2E78F79-43AA-407C-B08D-9EC682B23CF4}" srcId="{9459C18B-3518-40EF-9F2B-FAF5F8E14E20}" destId="{DB73CA19-9D6E-45A0-A974-7375A7121D49}" srcOrd="24" destOrd="0" parTransId="{23748104-1342-489F-883A-7FE675014581}" sibTransId="{7C7EA495-9001-4FCB-9317-4D3F8F9DBF2E}"/>
    <dgm:cxn modelId="{4D8D815A-4E03-4843-9182-24044065FA04}" srcId="{9459C18B-3518-40EF-9F2B-FAF5F8E14E20}" destId="{309B699A-97BB-41BF-9B2A-8F756EDC3019}" srcOrd="8" destOrd="0" parTransId="{2C53FC5A-5B95-4D42-8538-876CF55EDD4D}" sibTransId="{4D784C0D-3DCB-4336-AF2D-0FDDD94F4D6A}"/>
    <dgm:cxn modelId="{6803867C-E11C-43C2-88C8-AC6134077CB3}" srcId="{9459C18B-3518-40EF-9F2B-FAF5F8E14E20}" destId="{8E024EBD-973D-4D09-BC12-106061899697}" srcOrd="26" destOrd="0" parTransId="{BD7CE5AF-2D78-44F9-BFF8-25A198555212}" sibTransId="{4776F3D6-5BFD-4C1D-B0A3-29B5A835D431}"/>
    <dgm:cxn modelId="{3062B280-E681-476A-858B-72B444766231}" srcId="{9459C18B-3518-40EF-9F2B-FAF5F8E14E20}" destId="{0886FF90-66AC-439D-9F5A-F26B6E95179D}" srcOrd="12" destOrd="0" parTransId="{D2F44374-91BB-424B-AB60-1DF3E0D9CC23}" sibTransId="{ABABCFB9-F723-47F3-A911-B186007DB610}"/>
    <dgm:cxn modelId="{9FAE0585-0B33-4206-A4FA-1419600F38C1}" srcId="{9459C18B-3518-40EF-9F2B-FAF5F8E14E20}" destId="{BB051180-6688-434F-9A45-3B7D24C6D632}" srcOrd="1" destOrd="0" parTransId="{39598089-430E-4E01-984E-0400A6D50514}" sibTransId="{67D66B87-D3B5-4ACA-B46C-4284BD1B0C11}"/>
    <dgm:cxn modelId="{C57ACC96-604B-428E-8B96-6FE09FFD624E}" type="presOf" srcId="{854B3423-64DC-42B9-9B15-669AF32C3032}" destId="{DEC562C5-E0AC-486F-9D68-881C401538FC}" srcOrd="0" destOrd="0" presId="urn:microsoft.com/office/officeart/2008/layout/VerticalCurvedList"/>
    <dgm:cxn modelId="{334CA4A1-36DF-44E9-BB86-4DDD5FF07D21}" srcId="{9459C18B-3518-40EF-9F2B-FAF5F8E14E20}" destId="{C06AC68B-7D57-41C1-BCA0-C1A8F3919779}" srcOrd="21" destOrd="0" parTransId="{954E4954-0D51-4D1E-A64C-93EE8602DD50}" sibTransId="{B1D0E252-0F83-46D8-B359-3285D3982C97}"/>
    <dgm:cxn modelId="{469ED5A1-A01B-416C-920D-46F924F8D927}" srcId="{9459C18B-3518-40EF-9F2B-FAF5F8E14E20}" destId="{820937D2-9269-48AF-A4A0-4F6232515647}" srcOrd="20" destOrd="0" parTransId="{070C1937-6A96-4487-B1EE-A81C8586F934}" sibTransId="{C5946309-6B3A-4395-8803-3380E7E775C4}"/>
    <dgm:cxn modelId="{1CB6E7A3-E3F3-4AEE-AFB1-4C4BF252F5EA}" srcId="{9459C18B-3518-40EF-9F2B-FAF5F8E14E20}" destId="{6CFB2C77-1565-44E4-B637-E5CF127A0252}" srcOrd="17" destOrd="0" parTransId="{844A2182-CEDE-4C3A-A2A1-D2BBC1A95CE8}" sibTransId="{58421A91-11E3-4E00-8313-5BF8F3AA28A5}"/>
    <dgm:cxn modelId="{3F95F0A7-98A9-41B4-B229-246F35CE647C}" srcId="{9459C18B-3518-40EF-9F2B-FAF5F8E14E20}" destId="{9CB2E306-331C-481D-AD1A-4DE3E5319693}" srcOrd="27" destOrd="0" parTransId="{F16EC699-C1EB-4803-BE54-E2794C941DEB}" sibTransId="{43747A66-F955-49A7-B0E9-9958D35A90D1}"/>
    <dgm:cxn modelId="{55FA62AC-817D-4AB0-991F-91D7B744A7C2}" srcId="{9459C18B-3518-40EF-9F2B-FAF5F8E14E20}" destId="{47C92DC6-BBF7-4271-8D97-C999D94735A0}" srcOrd="11" destOrd="0" parTransId="{40CEA1E2-279C-4CF5-AF36-1C3469539BDC}" sibTransId="{F63A597F-6261-40BA-941C-6F6EE38D9639}"/>
    <dgm:cxn modelId="{BA830DB8-B9EE-431F-8611-7FD0921F8B75}" srcId="{9459C18B-3518-40EF-9F2B-FAF5F8E14E20}" destId="{D603CB86-F89C-4D75-BC2F-36316DEBB393}" srcOrd="4" destOrd="0" parTransId="{9036E9E8-F78F-49F2-8ADC-8ADBCFE93DDA}" sibTransId="{D665077A-F298-4ABF-AC25-ED92AE3F55C1}"/>
    <dgm:cxn modelId="{B67347D2-A66F-4C51-AF74-C354B0D433CC}" type="presOf" srcId="{9459C18B-3518-40EF-9F2B-FAF5F8E14E20}" destId="{6BF70AA4-DF0C-40EB-94B8-823DDA76E6DB}" srcOrd="0" destOrd="0" presId="urn:microsoft.com/office/officeart/2008/layout/VerticalCurvedList"/>
    <dgm:cxn modelId="{0901D6D5-237B-46E8-85A0-F588A57EDA55}" srcId="{9459C18B-3518-40EF-9F2B-FAF5F8E14E20}" destId="{06325AE2-7781-491A-91F6-B87D053907AA}" srcOrd="10" destOrd="0" parTransId="{A394DAD3-4580-4833-897B-EC2F9C9A4086}" sibTransId="{ACA345B4-C299-49A8-BF59-AD9E4BB6BF2B}"/>
    <dgm:cxn modelId="{C5D991DD-1325-4613-8F45-E44B956820AD}" type="presOf" srcId="{CABC03A4-8765-454D-A086-B5F2193A2389}" destId="{4BFF120C-4100-47A8-8CF1-025FAD7EB1E3}" srcOrd="0" destOrd="0" presId="urn:microsoft.com/office/officeart/2008/layout/VerticalCurvedList"/>
    <dgm:cxn modelId="{C5A7D3E0-219D-43F7-95D0-FC89DDB52C07}" srcId="{9459C18B-3518-40EF-9F2B-FAF5F8E14E20}" destId="{AE0F4D58-99C5-4DD6-8D39-F59D80243116}" srcOrd="2" destOrd="0" parTransId="{28F5EC11-2BC6-4D54-9FBC-D4AF97BBC9F7}" sibTransId="{3E568C92-8F3F-4B48-8A15-082FA4085D63}"/>
    <dgm:cxn modelId="{5F8231E2-3C76-4126-A514-7DBEF9773496}" type="presOf" srcId="{AE0F4D58-99C5-4DD6-8D39-F59D80243116}" destId="{CB8EBE9C-CB2B-41F3-BCC8-E2CEFFCE0BB7}" srcOrd="0" destOrd="0" presId="urn:microsoft.com/office/officeart/2008/layout/VerticalCurvedList"/>
    <dgm:cxn modelId="{9ED0FCE8-5CA5-45BE-B121-3AF87140883B}" type="presOf" srcId="{D603CB86-F89C-4D75-BC2F-36316DEBB393}" destId="{49920072-33EF-47E1-A41F-DA7AF1C3C9C7}" srcOrd="0" destOrd="0" presId="urn:microsoft.com/office/officeart/2008/layout/VerticalCurvedList"/>
    <dgm:cxn modelId="{C7DFFDF4-DDA0-4725-9738-1D374830B8D7}" type="presOf" srcId="{BB051180-6688-434F-9A45-3B7D24C6D632}" destId="{AEB56036-5193-4B6B-9058-A1B6FE82D9B8}" srcOrd="0" destOrd="0" presId="urn:microsoft.com/office/officeart/2008/layout/VerticalCurvedList"/>
    <dgm:cxn modelId="{5ADC1CFC-2830-4D0E-AA13-2B1D33642913}" srcId="{9459C18B-3518-40EF-9F2B-FAF5F8E14E20}" destId="{8220E23F-B060-4F2F-8413-F22FC98B913D}" srcOrd="22" destOrd="0" parTransId="{1863D3E2-0923-4EE6-AB35-B2FE3DC73868}" sibTransId="{3089AB24-1784-4390-980D-BDC216B7ABC7}"/>
    <dgm:cxn modelId="{6735AFFE-D8F1-4C20-8C4D-F5AAE75D4DB5}" srcId="{9459C18B-3518-40EF-9F2B-FAF5F8E14E20}" destId="{854B3423-64DC-42B9-9B15-669AF32C3032}" srcOrd="3" destOrd="0" parTransId="{14B8D1C1-9623-4151-BB68-3CC9DB59AD5E}" sibTransId="{D56B635F-658C-494C-B877-6C45B3660D38}"/>
    <dgm:cxn modelId="{27699CC1-8373-47E8-9314-6B382C5EBCBE}" type="presParOf" srcId="{6BF70AA4-DF0C-40EB-94B8-823DDA76E6DB}" destId="{14D2F612-0C5C-42ED-9DA3-361BE4C19AB6}" srcOrd="0" destOrd="0" presId="urn:microsoft.com/office/officeart/2008/layout/VerticalCurvedList"/>
    <dgm:cxn modelId="{88A7E8A8-9515-4857-8165-2C31D63554D6}" type="presParOf" srcId="{14D2F612-0C5C-42ED-9DA3-361BE4C19AB6}" destId="{DDF8E649-5FD6-421D-9A83-8AA9E8F577A6}" srcOrd="0" destOrd="0" presId="urn:microsoft.com/office/officeart/2008/layout/VerticalCurvedList"/>
    <dgm:cxn modelId="{84B023AB-D756-4E7D-9A87-7976D4C83BBA}" type="presParOf" srcId="{DDF8E649-5FD6-421D-9A83-8AA9E8F577A6}" destId="{7C00DB83-766D-4F3C-8D8E-68E9CF028292}" srcOrd="0" destOrd="0" presId="urn:microsoft.com/office/officeart/2008/layout/VerticalCurvedList"/>
    <dgm:cxn modelId="{79975B06-E984-419C-AA61-39D3035B57F4}" type="presParOf" srcId="{DDF8E649-5FD6-421D-9A83-8AA9E8F577A6}" destId="{4BFF120C-4100-47A8-8CF1-025FAD7EB1E3}" srcOrd="1" destOrd="0" presId="urn:microsoft.com/office/officeart/2008/layout/VerticalCurvedList"/>
    <dgm:cxn modelId="{635A5033-BFC7-465A-BEBA-072ED039AC1C}" type="presParOf" srcId="{DDF8E649-5FD6-421D-9A83-8AA9E8F577A6}" destId="{A85149BD-3913-42D8-84A3-C9E4B9DE04FE}" srcOrd="2" destOrd="0" presId="urn:microsoft.com/office/officeart/2008/layout/VerticalCurvedList"/>
    <dgm:cxn modelId="{E19ECF81-FCC6-4829-9226-FE1E2750822D}" type="presParOf" srcId="{DDF8E649-5FD6-421D-9A83-8AA9E8F577A6}" destId="{5B977CF4-0771-40BF-BF39-632D2CC5FB4F}" srcOrd="3" destOrd="0" presId="urn:microsoft.com/office/officeart/2008/layout/VerticalCurvedList"/>
    <dgm:cxn modelId="{D53BAF25-D73E-4E25-BDBE-40A0864173D9}" type="presParOf" srcId="{14D2F612-0C5C-42ED-9DA3-361BE4C19AB6}" destId="{33313735-AD39-4E0F-82F8-FDE9708ED589}" srcOrd="1" destOrd="0" presId="urn:microsoft.com/office/officeart/2008/layout/VerticalCurvedList"/>
    <dgm:cxn modelId="{4A1B2444-599B-427B-A903-2B60D2C5B6AE}" type="presParOf" srcId="{14D2F612-0C5C-42ED-9DA3-361BE4C19AB6}" destId="{13ACDAFD-FF43-40E2-9E29-2231104787BD}" srcOrd="2" destOrd="0" presId="urn:microsoft.com/office/officeart/2008/layout/VerticalCurvedList"/>
    <dgm:cxn modelId="{6162F59B-63D4-40DE-B9B2-588DCC7B6486}" type="presParOf" srcId="{13ACDAFD-FF43-40E2-9E29-2231104787BD}" destId="{2ACD2512-8085-4BF7-AAAC-3F248D9E6D56}" srcOrd="0" destOrd="0" presId="urn:microsoft.com/office/officeart/2008/layout/VerticalCurvedList"/>
    <dgm:cxn modelId="{92166D6D-5FE6-4ABB-9E7B-9B6982C6FF94}" type="presParOf" srcId="{14D2F612-0C5C-42ED-9DA3-361BE4C19AB6}" destId="{AEB56036-5193-4B6B-9058-A1B6FE82D9B8}" srcOrd="3" destOrd="0" presId="urn:microsoft.com/office/officeart/2008/layout/VerticalCurvedList"/>
    <dgm:cxn modelId="{C758036C-33BD-4331-B524-1D5D04E7594B}" type="presParOf" srcId="{14D2F612-0C5C-42ED-9DA3-361BE4C19AB6}" destId="{B5743D24-92D1-46BA-9916-598D3FC4973F}" srcOrd="4" destOrd="0" presId="urn:microsoft.com/office/officeart/2008/layout/VerticalCurvedList"/>
    <dgm:cxn modelId="{C26798AE-1AAB-4E21-9974-02CD9E0CE1A0}" type="presParOf" srcId="{B5743D24-92D1-46BA-9916-598D3FC4973F}" destId="{A2739960-8CD9-48A9-ACEE-D0CA2F04B8B4}" srcOrd="0" destOrd="0" presId="urn:microsoft.com/office/officeart/2008/layout/VerticalCurvedList"/>
    <dgm:cxn modelId="{C99B7244-5FA7-4F22-8A4E-BF683A0A8C99}" type="presParOf" srcId="{14D2F612-0C5C-42ED-9DA3-361BE4C19AB6}" destId="{CB8EBE9C-CB2B-41F3-BCC8-E2CEFFCE0BB7}" srcOrd="5" destOrd="0" presId="urn:microsoft.com/office/officeart/2008/layout/VerticalCurvedList"/>
    <dgm:cxn modelId="{84788039-51A6-41A9-8EFB-E15D784E667B}" type="presParOf" srcId="{14D2F612-0C5C-42ED-9DA3-361BE4C19AB6}" destId="{8715CD7D-435B-439E-BE90-093056405D1A}" srcOrd="6" destOrd="0" presId="urn:microsoft.com/office/officeart/2008/layout/VerticalCurvedList"/>
    <dgm:cxn modelId="{B211A48E-66CC-4FC6-9A9F-3BF648E548A6}" type="presParOf" srcId="{8715CD7D-435B-439E-BE90-093056405D1A}" destId="{4806C06F-A634-458B-B407-FB5FD9E50E69}" srcOrd="0" destOrd="0" presId="urn:microsoft.com/office/officeart/2008/layout/VerticalCurvedList"/>
    <dgm:cxn modelId="{297322D2-2464-4630-BC2B-3982B1FB92A1}" type="presParOf" srcId="{14D2F612-0C5C-42ED-9DA3-361BE4C19AB6}" destId="{DEC562C5-E0AC-486F-9D68-881C401538FC}" srcOrd="7" destOrd="0" presId="urn:microsoft.com/office/officeart/2008/layout/VerticalCurvedList"/>
    <dgm:cxn modelId="{E1D0DFD2-8944-4CAE-AC91-DFA21B5C866F}" type="presParOf" srcId="{14D2F612-0C5C-42ED-9DA3-361BE4C19AB6}" destId="{734BA324-2C55-47DD-A3B4-8EF2C9C35BFE}" srcOrd="8" destOrd="0" presId="urn:microsoft.com/office/officeart/2008/layout/VerticalCurvedList"/>
    <dgm:cxn modelId="{F6E70EE1-EC1D-40CF-82A8-0D92C4E92002}" type="presParOf" srcId="{734BA324-2C55-47DD-A3B4-8EF2C9C35BFE}" destId="{5F13D866-A974-4A5F-9219-B353DF8FABFC}" srcOrd="0" destOrd="0" presId="urn:microsoft.com/office/officeart/2008/layout/VerticalCurvedList"/>
    <dgm:cxn modelId="{29474DC2-42EE-41CF-8158-5154585094AF}" type="presParOf" srcId="{14D2F612-0C5C-42ED-9DA3-361BE4C19AB6}" destId="{49920072-33EF-47E1-A41F-DA7AF1C3C9C7}" srcOrd="9" destOrd="0" presId="urn:microsoft.com/office/officeart/2008/layout/VerticalCurvedList"/>
    <dgm:cxn modelId="{28CD3C06-4EE4-4F03-8A4A-7625B4C1317A}" type="presParOf" srcId="{14D2F612-0C5C-42ED-9DA3-361BE4C19AB6}" destId="{F902E77D-407D-4D50-97D6-8186FABF00B9}" srcOrd="10" destOrd="0" presId="urn:microsoft.com/office/officeart/2008/layout/VerticalCurvedList"/>
    <dgm:cxn modelId="{10DABE8C-AD58-431F-826D-B1FD0892D356}" type="presParOf" srcId="{F902E77D-407D-4D50-97D6-8186FABF00B9}" destId="{73A2A187-06AE-4667-8415-1B250CF389D1}" srcOrd="0" destOrd="0" presId="urn:microsoft.com/office/officeart/2008/layout/VerticalCurvedList"/>
    <dgm:cxn modelId="{FD2A665F-A446-4E0E-8AF7-A4134BDAAECF}" type="presParOf" srcId="{14D2F612-0C5C-42ED-9DA3-361BE4C19AB6}" destId="{6EFD3445-D00D-4131-A719-6F5D724CEDBD}" srcOrd="11" destOrd="0" presId="urn:microsoft.com/office/officeart/2008/layout/VerticalCurvedList"/>
    <dgm:cxn modelId="{9F0F5CB2-F4C0-4A25-AC6C-3550B45641A3}" type="presParOf" srcId="{14D2F612-0C5C-42ED-9DA3-361BE4C19AB6}" destId="{75CE4822-0B63-43BC-852B-CE9B45C4CFA1}" srcOrd="12" destOrd="0" presId="urn:microsoft.com/office/officeart/2008/layout/VerticalCurvedList"/>
    <dgm:cxn modelId="{79CEC3BF-DDEE-455A-9033-56E69430CC5F}" type="presParOf" srcId="{75CE4822-0B63-43BC-852B-CE9B45C4CFA1}" destId="{82B16A9A-E89C-4C49-99BA-F930AE40DCF6}" srcOrd="0" destOrd="0" presId="urn:microsoft.com/office/officeart/2008/layout/VerticalCurvedList"/>
    <dgm:cxn modelId="{AABF4B62-D14E-4C76-B600-465B091D50B5}" type="presParOf" srcId="{14D2F612-0C5C-42ED-9DA3-361BE4C19AB6}" destId="{E71CD92C-93E5-4802-97DC-F70424F4975D}" srcOrd="13" destOrd="0" presId="urn:microsoft.com/office/officeart/2008/layout/VerticalCurvedList"/>
    <dgm:cxn modelId="{22558A02-F0BA-4CBD-A2DB-9EC1C33789CC}" type="presParOf" srcId="{14D2F612-0C5C-42ED-9DA3-361BE4C19AB6}" destId="{EE679ADF-CD96-4004-A285-5A56D81A76D1}" srcOrd="14" destOrd="0" presId="urn:microsoft.com/office/officeart/2008/layout/VerticalCurvedList"/>
    <dgm:cxn modelId="{AE198060-31D9-4B63-95A3-3D9ABA968AD4}" type="presParOf" srcId="{EE679ADF-CD96-4004-A285-5A56D81A76D1}" destId="{40BB5FE7-855D-48E6-AB96-2DDCA9452E8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7FD833-F05D-4A64-9A69-ECA38CAC7E3A}"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A5441BF5-465A-424D-83B4-0E361B66EEE1}">
      <dgm:prSet phldrT="[Κείμενο]" custT="1"/>
      <dgm:spPr>
        <a:solidFill>
          <a:srgbClr val="009999"/>
        </a:solidFill>
      </dgm:spPr>
      <dgm:t>
        <a:bodyPr/>
        <a:lstStyle/>
        <a:p>
          <a:r>
            <a:rPr lang="el-GR" sz="2100" b="0" dirty="0"/>
            <a:t>Στρατηγική</a:t>
          </a:r>
        </a:p>
      </dgm:t>
    </dgm:pt>
    <dgm:pt modelId="{6736FF56-60B2-456C-9801-661955EF2173}" type="parTrans" cxnId="{4DECCB2D-C15C-4345-88F1-AC02B626A79F}">
      <dgm:prSet/>
      <dgm:spPr/>
      <dgm:t>
        <a:bodyPr/>
        <a:lstStyle/>
        <a:p>
          <a:endParaRPr lang="el-GR"/>
        </a:p>
      </dgm:t>
    </dgm:pt>
    <dgm:pt modelId="{595631F3-17BE-49FD-8307-3BFA99A70202}" type="sibTrans" cxnId="{4DECCB2D-C15C-4345-88F1-AC02B626A79F}">
      <dgm:prSet/>
      <dgm:spPr/>
      <dgm:t>
        <a:bodyPr/>
        <a:lstStyle/>
        <a:p>
          <a:endParaRPr lang="el-GR"/>
        </a:p>
      </dgm:t>
    </dgm:pt>
    <dgm:pt modelId="{60361903-D17C-43CA-8059-3E64B0449422}">
      <dgm:prSet phldrT="[Κείμενο]"/>
      <dgm:spPr>
        <a:solidFill>
          <a:srgbClr val="009999"/>
        </a:solidFill>
      </dgm:spPr>
      <dgm:t>
        <a:bodyPr/>
        <a:lstStyle/>
        <a:p>
          <a:endParaRPr lang="el-GR" dirty="0"/>
        </a:p>
      </dgm:t>
    </dgm:pt>
    <dgm:pt modelId="{6F472CEC-8592-4593-9C16-856DEF7314CD}" type="parTrans" cxnId="{B824089C-31C6-4CB1-8702-067B4F1C7B19}">
      <dgm:prSet/>
      <dgm:spPr>
        <a:ln>
          <a:solidFill>
            <a:srgbClr val="009999"/>
          </a:solidFill>
        </a:ln>
      </dgm:spPr>
      <dgm:t>
        <a:bodyPr/>
        <a:lstStyle/>
        <a:p>
          <a:endParaRPr lang="el-GR"/>
        </a:p>
      </dgm:t>
    </dgm:pt>
    <dgm:pt modelId="{32CF7B93-AC07-4F87-B135-9E6048A563E7}" type="sibTrans" cxnId="{B824089C-31C6-4CB1-8702-067B4F1C7B19}">
      <dgm:prSet/>
      <dgm:spPr/>
      <dgm:t>
        <a:bodyPr/>
        <a:lstStyle/>
        <a:p>
          <a:endParaRPr lang="el-GR"/>
        </a:p>
      </dgm:t>
    </dgm:pt>
    <dgm:pt modelId="{A023B350-4B86-4D98-9CFA-919DBEF4699F}">
      <dgm:prSet phldrT="[Κείμενο]" custT="1"/>
      <dgm:spPr>
        <a:solidFill>
          <a:srgbClr val="009999"/>
        </a:solidFill>
      </dgm:spPr>
      <dgm:t>
        <a:bodyPr/>
        <a:lstStyle/>
        <a:p>
          <a:endParaRPr lang="el-GR" sz="1500" dirty="0"/>
        </a:p>
      </dgm:t>
    </dgm:pt>
    <dgm:pt modelId="{55779447-AF05-4830-8FAC-3E69A36EF61C}" type="parTrans" cxnId="{ABAB75CB-926A-4682-9E76-95D2DCBD492C}">
      <dgm:prSet/>
      <dgm:spPr>
        <a:ln>
          <a:solidFill>
            <a:srgbClr val="009999"/>
          </a:solidFill>
        </a:ln>
      </dgm:spPr>
      <dgm:t>
        <a:bodyPr/>
        <a:lstStyle/>
        <a:p>
          <a:endParaRPr lang="el-GR"/>
        </a:p>
      </dgm:t>
    </dgm:pt>
    <dgm:pt modelId="{2F36528A-007E-4E0E-835B-C40273B25998}" type="sibTrans" cxnId="{ABAB75CB-926A-4682-9E76-95D2DCBD492C}">
      <dgm:prSet/>
      <dgm:spPr/>
      <dgm:t>
        <a:bodyPr/>
        <a:lstStyle/>
        <a:p>
          <a:endParaRPr lang="el-GR"/>
        </a:p>
      </dgm:t>
    </dgm:pt>
    <dgm:pt modelId="{77524C5E-2E6C-4DC1-9E8C-7B442FD00667}">
      <dgm:prSet phldrT="[Κείμενο]"/>
      <dgm:spPr>
        <a:solidFill>
          <a:srgbClr val="009999"/>
        </a:solidFill>
      </dgm:spPr>
      <dgm:t>
        <a:bodyPr/>
        <a:lstStyle/>
        <a:p>
          <a:r>
            <a:rPr lang="el-GR" dirty="0"/>
            <a:t>Ενίσχυση</a:t>
          </a:r>
        </a:p>
        <a:p>
          <a:r>
            <a:rPr lang="el-GR" dirty="0"/>
            <a:t>Εξωστρέφειας</a:t>
          </a:r>
        </a:p>
      </dgm:t>
    </dgm:pt>
    <dgm:pt modelId="{EB76F225-55A2-4E22-BB0D-5B1E6F250AFA}" type="parTrans" cxnId="{8ED21138-1BD7-4379-879C-659FD0A6C0FE}">
      <dgm:prSet/>
      <dgm:spPr>
        <a:ln>
          <a:solidFill>
            <a:srgbClr val="009999"/>
          </a:solidFill>
        </a:ln>
      </dgm:spPr>
      <dgm:t>
        <a:bodyPr/>
        <a:lstStyle/>
        <a:p>
          <a:endParaRPr lang="el-GR"/>
        </a:p>
      </dgm:t>
    </dgm:pt>
    <dgm:pt modelId="{8926E3A4-E238-45B2-AE48-9983B23F2ECB}" type="sibTrans" cxnId="{8ED21138-1BD7-4379-879C-659FD0A6C0FE}">
      <dgm:prSet/>
      <dgm:spPr/>
      <dgm:t>
        <a:bodyPr/>
        <a:lstStyle/>
        <a:p>
          <a:endParaRPr lang="el-GR"/>
        </a:p>
      </dgm:t>
    </dgm:pt>
    <dgm:pt modelId="{2AB9CE52-E8DB-4ECD-93B2-72141AD455EC}">
      <dgm:prSet phldrT="[Κείμενο]"/>
      <dgm:spPr>
        <a:solidFill>
          <a:srgbClr val="009999"/>
        </a:solidFill>
      </dgm:spPr>
      <dgm:t>
        <a:bodyPr/>
        <a:lstStyle/>
        <a:p>
          <a:r>
            <a:rPr lang="el-GR" dirty="0"/>
            <a:t>Έρευνα &amp; Ανάπτυξη</a:t>
          </a:r>
        </a:p>
      </dgm:t>
    </dgm:pt>
    <dgm:pt modelId="{88D312DD-F79B-406A-A639-9C45E98C3ECB}" type="parTrans" cxnId="{313BEFDD-C685-409F-93CF-A28CE2667A30}">
      <dgm:prSet/>
      <dgm:spPr>
        <a:ln>
          <a:solidFill>
            <a:srgbClr val="009999"/>
          </a:solidFill>
        </a:ln>
      </dgm:spPr>
      <dgm:t>
        <a:bodyPr/>
        <a:lstStyle/>
        <a:p>
          <a:endParaRPr lang="el-GR"/>
        </a:p>
      </dgm:t>
    </dgm:pt>
    <dgm:pt modelId="{88711885-9AAD-4996-A43C-EAE269571CFB}" type="sibTrans" cxnId="{313BEFDD-C685-409F-93CF-A28CE2667A30}">
      <dgm:prSet/>
      <dgm:spPr/>
      <dgm:t>
        <a:bodyPr/>
        <a:lstStyle/>
        <a:p>
          <a:endParaRPr lang="el-GR"/>
        </a:p>
      </dgm:t>
    </dgm:pt>
    <dgm:pt modelId="{A42114C1-058D-4D2C-AC5C-F23F3DACED07}">
      <dgm:prSet/>
      <dgm:spPr>
        <a:solidFill>
          <a:srgbClr val="009999"/>
        </a:solidFill>
      </dgm:spPr>
      <dgm:t>
        <a:bodyPr/>
        <a:lstStyle/>
        <a:p>
          <a:r>
            <a:rPr lang="el-GR" dirty="0"/>
            <a:t>Προσέλκυση πόρων</a:t>
          </a:r>
        </a:p>
      </dgm:t>
    </dgm:pt>
    <dgm:pt modelId="{B64F1F89-774F-4C4E-9BC3-064595DA5B6C}" type="parTrans" cxnId="{1339346D-F766-42AC-8450-3ADCC5E5CBC9}">
      <dgm:prSet/>
      <dgm:spPr>
        <a:ln>
          <a:solidFill>
            <a:srgbClr val="009999"/>
          </a:solidFill>
        </a:ln>
      </dgm:spPr>
      <dgm:t>
        <a:bodyPr/>
        <a:lstStyle/>
        <a:p>
          <a:endParaRPr lang="el-GR"/>
        </a:p>
      </dgm:t>
    </dgm:pt>
    <dgm:pt modelId="{62D04AC9-D08E-41FE-9253-450A6D3E5FD4}" type="sibTrans" cxnId="{1339346D-F766-42AC-8450-3ADCC5E5CBC9}">
      <dgm:prSet/>
      <dgm:spPr/>
      <dgm:t>
        <a:bodyPr/>
        <a:lstStyle/>
        <a:p>
          <a:endParaRPr lang="el-GR"/>
        </a:p>
      </dgm:t>
    </dgm:pt>
    <dgm:pt modelId="{DA58F71E-F6C4-4FCD-B85E-A7AC1E0035E0}" type="pres">
      <dgm:prSet presAssocID="{CF7FD833-F05D-4A64-9A69-ECA38CAC7E3A}" presName="cycle" presStyleCnt="0">
        <dgm:presLayoutVars>
          <dgm:chMax val="1"/>
          <dgm:dir/>
          <dgm:animLvl val="ctr"/>
          <dgm:resizeHandles val="exact"/>
        </dgm:presLayoutVars>
      </dgm:prSet>
      <dgm:spPr/>
    </dgm:pt>
    <dgm:pt modelId="{A66954B7-B365-4BB6-B668-61CEFDFE6713}" type="pres">
      <dgm:prSet presAssocID="{A5441BF5-465A-424D-83B4-0E361B66EEE1}" presName="centerShape" presStyleLbl="node0" presStyleIdx="0" presStyleCnt="1" custLinFactNeighborY="-261"/>
      <dgm:spPr/>
    </dgm:pt>
    <dgm:pt modelId="{E0B96F99-C5CF-4C01-9455-20A79B49D7D5}" type="pres">
      <dgm:prSet presAssocID="{6F472CEC-8592-4593-9C16-856DEF7314CD}" presName="Name9" presStyleLbl="parChTrans1D2" presStyleIdx="0" presStyleCnt="5"/>
      <dgm:spPr/>
    </dgm:pt>
    <dgm:pt modelId="{44B7B90F-2819-44A2-9674-DF0C8145791D}" type="pres">
      <dgm:prSet presAssocID="{6F472CEC-8592-4593-9C16-856DEF7314CD}" presName="connTx" presStyleLbl="parChTrans1D2" presStyleIdx="0" presStyleCnt="5"/>
      <dgm:spPr/>
    </dgm:pt>
    <dgm:pt modelId="{08F6E73C-15BB-4DC0-8B68-0E5F870036A5}" type="pres">
      <dgm:prSet presAssocID="{60361903-D17C-43CA-8059-3E64B0449422}" presName="node" presStyleLbl="node1" presStyleIdx="0" presStyleCnt="5" custRadScaleRad="100522">
        <dgm:presLayoutVars>
          <dgm:bulletEnabled val="1"/>
        </dgm:presLayoutVars>
      </dgm:prSet>
      <dgm:spPr/>
    </dgm:pt>
    <dgm:pt modelId="{BFACC257-BFAF-40AB-93A1-A98638527FBA}" type="pres">
      <dgm:prSet presAssocID="{55779447-AF05-4830-8FAC-3E69A36EF61C}" presName="Name9" presStyleLbl="parChTrans1D2" presStyleIdx="1" presStyleCnt="5"/>
      <dgm:spPr/>
    </dgm:pt>
    <dgm:pt modelId="{E51B1353-0EBD-4A1E-AD9F-E0EDB852C78B}" type="pres">
      <dgm:prSet presAssocID="{55779447-AF05-4830-8FAC-3E69A36EF61C}" presName="connTx" presStyleLbl="parChTrans1D2" presStyleIdx="1" presStyleCnt="5"/>
      <dgm:spPr/>
    </dgm:pt>
    <dgm:pt modelId="{D58ADEF1-41E8-443F-A0D6-B4FA439A9A70}" type="pres">
      <dgm:prSet presAssocID="{A023B350-4B86-4D98-9CFA-919DBEF4699F}" presName="node" presStyleLbl="node1" presStyleIdx="1" presStyleCnt="5" custRadScaleRad="100162" custRadScaleInc="-788">
        <dgm:presLayoutVars>
          <dgm:bulletEnabled val="1"/>
        </dgm:presLayoutVars>
      </dgm:prSet>
      <dgm:spPr/>
    </dgm:pt>
    <dgm:pt modelId="{114434B9-7487-4C41-A4CC-C3AC5BF9DD6C}" type="pres">
      <dgm:prSet presAssocID="{B64F1F89-774F-4C4E-9BC3-064595DA5B6C}" presName="Name9" presStyleLbl="parChTrans1D2" presStyleIdx="2" presStyleCnt="5"/>
      <dgm:spPr/>
    </dgm:pt>
    <dgm:pt modelId="{EDEE3155-AFC9-483F-A4DA-D34AF0A06A97}" type="pres">
      <dgm:prSet presAssocID="{B64F1F89-774F-4C4E-9BC3-064595DA5B6C}" presName="connTx" presStyleLbl="parChTrans1D2" presStyleIdx="2" presStyleCnt="5"/>
      <dgm:spPr/>
    </dgm:pt>
    <dgm:pt modelId="{DF856500-6988-46F9-966F-7F74A2184A69}" type="pres">
      <dgm:prSet presAssocID="{A42114C1-058D-4D2C-AC5C-F23F3DACED07}" presName="node" presStyleLbl="node1" presStyleIdx="2" presStyleCnt="5">
        <dgm:presLayoutVars>
          <dgm:bulletEnabled val="1"/>
        </dgm:presLayoutVars>
      </dgm:prSet>
      <dgm:spPr/>
    </dgm:pt>
    <dgm:pt modelId="{CA202D64-B8E9-4453-B413-159E3DFCBCBB}" type="pres">
      <dgm:prSet presAssocID="{EB76F225-55A2-4E22-BB0D-5B1E6F250AFA}" presName="Name9" presStyleLbl="parChTrans1D2" presStyleIdx="3" presStyleCnt="5"/>
      <dgm:spPr/>
    </dgm:pt>
    <dgm:pt modelId="{91653FC4-AA53-451D-AF14-98529A928961}" type="pres">
      <dgm:prSet presAssocID="{EB76F225-55A2-4E22-BB0D-5B1E6F250AFA}" presName="connTx" presStyleLbl="parChTrans1D2" presStyleIdx="3" presStyleCnt="5"/>
      <dgm:spPr/>
    </dgm:pt>
    <dgm:pt modelId="{3F5FBEE9-F995-4548-9A86-0B7F50BAA28C}" type="pres">
      <dgm:prSet presAssocID="{77524C5E-2E6C-4DC1-9E8C-7B442FD00667}" presName="node" presStyleLbl="node1" presStyleIdx="3" presStyleCnt="5" custRadScaleRad="99578" custRadScaleInc="490">
        <dgm:presLayoutVars>
          <dgm:bulletEnabled val="1"/>
        </dgm:presLayoutVars>
      </dgm:prSet>
      <dgm:spPr/>
    </dgm:pt>
    <dgm:pt modelId="{467D1519-55CE-4905-8033-545F8A386CD4}" type="pres">
      <dgm:prSet presAssocID="{88D312DD-F79B-406A-A639-9C45E98C3ECB}" presName="Name9" presStyleLbl="parChTrans1D2" presStyleIdx="4" presStyleCnt="5"/>
      <dgm:spPr/>
    </dgm:pt>
    <dgm:pt modelId="{040F57F1-ACBD-4D78-81F6-E0E059D4CCE0}" type="pres">
      <dgm:prSet presAssocID="{88D312DD-F79B-406A-A639-9C45E98C3ECB}" presName="connTx" presStyleLbl="parChTrans1D2" presStyleIdx="4" presStyleCnt="5"/>
      <dgm:spPr/>
    </dgm:pt>
    <dgm:pt modelId="{2D31A35B-AC0C-4862-8245-15BCE9188D13}" type="pres">
      <dgm:prSet presAssocID="{2AB9CE52-E8DB-4ECD-93B2-72141AD455EC}" presName="node" presStyleLbl="node1" presStyleIdx="4" presStyleCnt="5" custRadScaleRad="100162" custRadScaleInc="788">
        <dgm:presLayoutVars>
          <dgm:bulletEnabled val="1"/>
        </dgm:presLayoutVars>
      </dgm:prSet>
      <dgm:spPr/>
    </dgm:pt>
  </dgm:ptLst>
  <dgm:cxnLst>
    <dgm:cxn modelId="{3229FB0D-F8EC-4F08-A541-E3F1DA1713FB}" type="presOf" srcId="{B64F1F89-774F-4C4E-9BC3-064595DA5B6C}" destId="{114434B9-7487-4C41-A4CC-C3AC5BF9DD6C}" srcOrd="0" destOrd="0" presId="urn:microsoft.com/office/officeart/2005/8/layout/radial1"/>
    <dgm:cxn modelId="{59E23F17-E3C5-4115-A3A6-179C9F6E501C}" type="presOf" srcId="{A5441BF5-465A-424D-83B4-0E361B66EEE1}" destId="{A66954B7-B365-4BB6-B668-61CEFDFE6713}" srcOrd="0" destOrd="0" presId="urn:microsoft.com/office/officeart/2005/8/layout/radial1"/>
    <dgm:cxn modelId="{4DECCB2D-C15C-4345-88F1-AC02B626A79F}" srcId="{CF7FD833-F05D-4A64-9A69-ECA38CAC7E3A}" destId="{A5441BF5-465A-424D-83B4-0E361B66EEE1}" srcOrd="0" destOrd="0" parTransId="{6736FF56-60B2-456C-9801-661955EF2173}" sibTransId="{595631F3-17BE-49FD-8307-3BFA99A70202}"/>
    <dgm:cxn modelId="{8ED21138-1BD7-4379-879C-659FD0A6C0FE}" srcId="{A5441BF5-465A-424D-83B4-0E361B66EEE1}" destId="{77524C5E-2E6C-4DC1-9E8C-7B442FD00667}" srcOrd="3" destOrd="0" parTransId="{EB76F225-55A2-4E22-BB0D-5B1E6F250AFA}" sibTransId="{8926E3A4-E238-45B2-AE48-9983B23F2ECB}"/>
    <dgm:cxn modelId="{913FB05B-4307-4732-911F-ACAFF9900C85}" type="presOf" srcId="{2AB9CE52-E8DB-4ECD-93B2-72141AD455EC}" destId="{2D31A35B-AC0C-4862-8245-15BCE9188D13}" srcOrd="0" destOrd="0" presId="urn:microsoft.com/office/officeart/2005/8/layout/radial1"/>
    <dgm:cxn modelId="{96DA2B41-1D10-4335-9941-F6DE2085C401}" type="presOf" srcId="{6F472CEC-8592-4593-9C16-856DEF7314CD}" destId="{44B7B90F-2819-44A2-9674-DF0C8145791D}" srcOrd="1" destOrd="0" presId="urn:microsoft.com/office/officeart/2005/8/layout/radial1"/>
    <dgm:cxn modelId="{33309146-872C-4513-A272-3BDA12338653}" type="presOf" srcId="{6F472CEC-8592-4593-9C16-856DEF7314CD}" destId="{E0B96F99-C5CF-4C01-9455-20A79B49D7D5}" srcOrd="0" destOrd="0" presId="urn:microsoft.com/office/officeart/2005/8/layout/radial1"/>
    <dgm:cxn modelId="{1339346D-F766-42AC-8450-3ADCC5E5CBC9}" srcId="{A5441BF5-465A-424D-83B4-0E361B66EEE1}" destId="{A42114C1-058D-4D2C-AC5C-F23F3DACED07}" srcOrd="2" destOrd="0" parTransId="{B64F1F89-774F-4C4E-9BC3-064595DA5B6C}" sibTransId="{62D04AC9-D08E-41FE-9253-450A6D3E5FD4}"/>
    <dgm:cxn modelId="{CF8FA46D-684D-46E5-80B8-68539FA7BFF2}" type="presOf" srcId="{88D312DD-F79B-406A-A639-9C45E98C3ECB}" destId="{467D1519-55CE-4905-8033-545F8A386CD4}" srcOrd="0" destOrd="0" presId="urn:microsoft.com/office/officeart/2005/8/layout/radial1"/>
    <dgm:cxn modelId="{67F1694F-BB14-44CF-B5E7-445F37D18CD9}" type="presOf" srcId="{A023B350-4B86-4D98-9CFA-919DBEF4699F}" destId="{D58ADEF1-41E8-443F-A0D6-B4FA439A9A70}" srcOrd="0" destOrd="0" presId="urn:microsoft.com/office/officeart/2005/8/layout/radial1"/>
    <dgm:cxn modelId="{607CD678-63F5-4FC0-96EE-3867256C84C3}" type="presOf" srcId="{EB76F225-55A2-4E22-BB0D-5B1E6F250AFA}" destId="{91653FC4-AA53-451D-AF14-98529A928961}" srcOrd="1" destOrd="0" presId="urn:microsoft.com/office/officeart/2005/8/layout/radial1"/>
    <dgm:cxn modelId="{DB0C157B-9913-4C0E-94D4-EA16C95A3B1E}" type="presOf" srcId="{55779447-AF05-4830-8FAC-3E69A36EF61C}" destId="{BFACC257-BFAF-40AB-93A1-A98638527FBA}" srcOrd="0" destOrd="0" presId="urn:microsoft.com/office/officeart/2005/8/layout/radial1"/>
    <dgm:cxn modelId="{06499C87-7BCC-4918-BC58-6A35B9AD5A3D}" type="presOf" srcId="{EB76F225-55A2-4E22-BB0D-5B1E6F250AFA}" destId="{CA202D64-B8E9-4453-B413-159E3DFCBCBB}" srcOrd="0" destOrd="0" presId="urn:microsoft.com/office/officeart/2005/8/layout/radial1"/>
    <dgm:cxn modelId="{82CFA28C-E320-4AAF-B659-8C35A60EDC99}" type="presOf" srcId="{A42114C1-058D-4D2C-AC5C-F23F3DACED07}" destId="{DF856500-6988-46F9-966F-7F74A2184A69}" srcOrd="0" destOrd="0" presId="urn:microsoft.com/office/officeart/2005/8/layout/radial1"/>
    <dgm:cxn modelId="{124EB794-718D-4E70-87FE-708BB95FCFE6}" type="presOf" srcId="{88D312DD-F79B-406A-A639-9C45E98C3ECB}" destId="{040F57F1-ACBD-4D78-81F6-E0E059D4CCE0}" srcOrd="1" destOrd="0" presId="urn:microsoft.com/office/officeart/2005/8/layout/radial1"/>
    <dgm:cxn modelId="{B824089C-31C6-4CB1-8702-067B4F1C7B19}" srcId="{A5441BF5-465A-424D-83B4-0E361B66EEE1}" destId="{60361903-D17C-43CA-8059-3E64B0449422}" srcOrd="0" destOrd="0" parTransId="{6F472CEC-8592-4593-9C16-856DEF7314CD}" sibTransId="{32CF7B93-AC07-4F87-B135-9E6048A563E7}"/>
    <dgm:cxn modelId="{29B3BDA8-C680-418B-9F16-86E0695EE265}" type="presOf" srcId="{60361903-D17C-43CA-8059-3E64B0449422}" destId="{08F6E73C-15BB-4DC0-8B68-0E5F870036A5}" srcOrd="0" destOrd="0" presId="urn:microsoft.com/office/officeart/2005/8/layout/radial1"/>
    <dgm:cxn modelId="{D8986CAE-406A-459B-B918-D0D522EC986C}" type="presOf" srcId="{77524C5E-2E6C-4DC1-9E8C-7B442FD00667}" destId="{3F5FBEE9-F995-4548-9A86-0B7F50BAA28C}" srcOrd="0" destOrd="0" presId="urn:microsoft.com/office/officeart/2005/8/layout/radial1"/>
    <dgm:cxn modelId="{E593F8C5-C9E3-4DC7-8416-1731F76CB29D}" type="presOf" srcId="{B64F1F89-774F-4C4E-9BC3-064595DA5B6C}" destId="{EDEE3155-AFC9-483F-A4DA-D34AF0A06A97}" srcOrd="1" destOrd="0" presId="urn:microsoft.com/office/officeart/2005/8/layout/radial1"/>
    <dgm:cxn modelId="{F6152CCA-C7E8-4A75-8F4E-E3EFAACAC548}" type="presOf" srcId="{55779447-AF05-4830-8FAC-3E69A36EF61C}" destId="{E51B1353-0EBD-4A1E-AD9F-E0EDB852C78B}" srcOrd="1" destOrd="0" presId="urn:microsoft.com/office/officeart/2005/8/layout/radial1"/>
    <dgm:cxn modelId="{ABAB75CB-926A-4682-9E76-95D2DCBD492C}" srcId="{A5441BF5-465A-424D-83B4-0E361B66EEE1}" destId="{A023B350-4B86-4D98-9CFA-919DBEF4699F}" srcOrd="1" destOrd="0" parTransId="{55779447-AF05-4830-8FAC-3E69A36EF61C}" sibTransId="{2F36528A-007E-4E0E-835B-C40273B25998}"/>
    <dgm:cxn modelId="{313BEFDD-C685-409F-93CF-A28CE2667A30}" srcId="{A5441BF5-465A-424D-83B4-0E361B66EEE1}" destId="{2AB9CE52-E8DB-4ECD-93B2-72141AD455EC}" srcOrd="4" destOrd="0" parTransId="{88D312DD-F79B-406A-A639-9C45E98C3ECB}" sibTransId="{88711885-9AAD-4996-A43C-EAE269571CFB}"/>
    <dgm:cxn modelId="{0D53FDFB-1F23-43FF-95ED-301145123BFD}" type="presOf" srcId="{CF7FD833-F05D-4A64-9A69-ECA38CAC7E3A}" destId="{DA58F71E-F6C4-4FCD-B85E-A7AC1E0035E0}" srcOrd="0" destOrd="0" presId="urn:microsoft.com/office/officeart/2005/8/layout/radial1"/>
    <dgm:cxn modelId="{3B785232-C2B4-485C-B5F0-A4FCC49998CB}" type="presParOf" srcId="{DA58F71E-F6C4-4FCD-B85E-A7AC1E0035E0}" destId="{A66954B7-B365-4BB6-B668-61CEFDFE6713}" srcOrd="0" destOrd="0" presId="urn:microsoft.com/office/officeart/2005/8/layout/radial1"/>
    <dgm:cxn modelId="{34998740-2068-4CCB-BEF5-779A451C53C9}" type="presParOf" srcId="{DA58F71E-F6C4-4FCD-B85E-A7AC1E0035E0}" destId="{E0B96F99-C5CF-4C01-9455-20A79B49D7D5}" srcOrd="1" destOrd="0" presId="urn:microsoft.com/office/officeart/2005/8/layout/radial1"/>
    <dgm:cxn modelId="{2424EBCB-A852-41F5-ABBD-45934F27D292}" type="presParOf" srcId="{E0B96F99-C5CF-4C01-9455-20A79B49D7D5}" destId="{44B7B90F-2819-44A2-9674-DF0C8145791D}" srcOrd="0" destOrd="0" presId="urn:microsoft.com/office/officeart/2005/8/layout/radial1"/>
    <dgm:cxn modelId="{23B96C37-F14F-4A5B-B48F-F97316FFDFA0}" type="presParOf" srcId="{DA58F71E-F6C4-4FCD-B85E-A7AC1E0035E0}" destId="{08F6E73C-15BB-4DC0-8B68-0E5F870036A5}" srcOrd="2" destOrd="0" presId="urn:microsoft.com/office/officeart/2005/8/layout/radial1"/>
    <dgm:cxn modelId="{55383854-E425-47A8-9559-84DF0F14DC94}" type="presParOf" srcId="{DA58F71E-F6C4-4FCD-B85E-A7AC1E0035E0}" destId="{BFACC257-BFAF-40AB-93A1-A98638527FBA}" srcOrd="3" destOrd="0" presId="urn:microsoft.com/office/officeart/2005/8/layout/radial1"/>
    <dgm:cxn modelId="{2C9037EC-40FE-4617-9EF6-9C31808B3834}" type="presParOf" srcId="{BFACC257-BFAF-40AB-93A1-A98638527FBA}" destId="{E51B1353-0EBD-4A1E-AD9F-E0EDB852C78B}" srcOrd="0" destOrd="0" presId="urn:microsoft.com/office/officeart/2005/8/layout/radial1"/>
    <dgm:cxn modelId="{653A7F2C-4934-4E73-9E88-5513C10A9F7C}" type="presParOf" srcId="{DA58F71E-F6C4-4FCD-B85E-A7AC1E0035E0}" destId="{D58ADEF1-41E8-443F-A0D6-B4FA439A9A70}" srcOrd="4" destOrd="0" presId="urn:microsoft.com/office/officeart/2005/8/layout/radial1"/>
    <dgm:cxn modelId="{1F40C790-E776-4297-81DE-0FEF72F91AEC}" type="presParOf" srcId="{DA58F71E-F6C4-4FCD-B85E-A7AC1E0035E0}" destId="{114434B9-7487-4C41-A4CC-C3AC5BF9DD6C}" srcOrd="5" destOrd="0" presId="urn:microsoft.com/office/officeart/2005/8/layout/radial1"/>
    <dgm:cxn modelId="{C955A524-3741-4208-ABC1-7452A4005D31}" type="presParOf" srcId="{114434B9-7487-4C41-A4CC-C3AC5BF9DD6C}" destId="{EDEE3155-AFC9-483F-A4DA-D34AF0A06A97}" srcOrd="0" destOrd="0" presId="urn:microsoft.com/office/officeart/2005/8/layout/radial1"/>
    <dgm:cxn modelId="{E2CEEB4E-BFC6-42D2-A2CB-18D3E6D5C5DE}" type="presParOf" srcId="{DA58F71E-F6C4-4FCD-B85E-A7AC1E0035E0}" destId="{DF856500-6988-46F9-966F-7F74A2184A69}" srcOrd="6" destOrd="0" presId="urn:microsoft.com/office/officeart/2005/8/layout/radial1"/>
    <dgm:cxn modelId="{AB1BBDC3-AB40-4DC1-84EC-7A4800FE6755}" type="presParOf" srcId="{DA58F71E-F6C4-4FCD-B85E-A7AC1E0035E0}" destId="{CA202D64-B8E9-4453-B413-159E3DFCBCBB}" srcOrd="7" destOrd="0" presId="urn:microsoft.com/office/officeart/2005/8/layout/radial1"/>
    <dgm:cxn modelId="{DD37EAC1-7C48-4FA6-8A89-E03BE194149B}" type="presParOf" srcId="{CA202D64-B8E9-4453-B413-159E3DFCBCBB}" destId="{91653FC4-AA53-451D-AF14-98529A928961}" srcOrd="0" destOrd="0" presId="urn:microsoft.com/office/officeart/2005/8/layout/radial1"/>
    <dgm:cxn modelId="{C2833BEA-5AA2-4163-B54A-206CE6CF192F}" type="presParOf" srcId="{DA58F71E-F6C4-4FCD-B85E-A7AC1E0035E0}" destId="{3F5FBEE9-F995-4548-9A86-0B7F50BAA28C}" srcOrd="8" destOrd="0" presId="urn:microsoft.com/office/officeart/2005/8/layout/radial1"/>
    <dgm:cxn modelId="{70C68F90-0C61-4D48-98EE-210C3C9CC993}" type="presParOf" srcId="{DA58F71E-F6C4-4FCD-B85E-A7AC1E0035E0}" destId="{467D1519-55CE-4905-8033-545F8A386CD4}" srcOrd="9" destOrd="0" presId="urn:microsoft.com/office/officeart/2005/8/layout/radial1"/>
    <dgm:cxn modelId="{E7C3F508-9F54-4137-BFF7-18F9B7C7AF9E}" type="presParOf" srcId="{467D1519-55CE-4905-8033-545F8A386CD4}" destId="{040F57F1-ACBD-4D78-81F6-E0E059D4CCE0}" srcOrd="0" destOrd="0" presId="urn:microsoft.com/office/officeart/2005/8/layout/radial1"/>
    <dgm:cxn modelId="{624B6C1D-A14C-433E-AECC-AB1AE1993AC4}" type="presParOf" srcId="{DA58F71E-F6C4-4FCD-B85E-A7AC1E0035E0}" destId="{2D31A35B-AC0C-4862-8245-15BCE9188D13}"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9B377C-3EEC-4F5B-A648-A07FC3DEDDC2}"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l-GR"/>
        </a:p>
      </dgm:t>
    </dgm:pt>
    <dgm:pt modelId="{41C87266-50DE-4D09-A6AF-ADDC698B0ADF}">
      <dgm:prSet phldrT="[Κείμενο]"/>
      <dgm:spPr>
        <a:solidFill>
          <a:srgbClr val="009999"/>
        </a:solidFill>
      </dgm:spPr>
      <dgm:t>
        <a:bodyPr/>
        <a:lstStyle/>
        <a:p>
          <a:r>
            <a:rPr lang="el-GR" dirty="0"/>
            <a:t>Στρατηγικός στόχος 1</a:t>
          </a:r>
        </a:p>
      </dgm:t>
    </dgm:pt>
    <dgm:pt modelId="{BD42AE32-FB1E-4E2E-8422-AF5B87046DD2}" type="parTrans" cxnId="{CEBB6DE2-1911-4A82-83A5-A171B1D7A930}">
      <dgm:prSet/>
      <dgm:spPr/>
      <dgm:t>
        <a:bodyPr/>
        <a:lstStyle/>
        <a:p>
          <a:endParaRPr lang="el-GR"/>
        </a:p>
      </dgm:t>
    </dgm:pt>
    <dgm:pt modelId="{876B6F35-5A45-4135-9556-C59AE0677CB5}" type="sibTrans" cxnId="{CEBB6DE2-1911-4A82-83A5-A171B1D7A930}">
      <dgm:prSet/>
      <dgm:spPr/>
      <dgm:t>
        <a:bodyPr/>
        <a:lstStyle/>
        <a:p>
          <a:endParaRPr lang="el-GR"/>
        </a:p>
      </dgm:t>
    </dgm:pt>
    <dgm:pt modelId="{B17ADD9E-A4BB-4C58-A140-746BB5B3D3DC}">
      <dgm:prSet phldrT="[Κείμενο]" custT="1"/>
      <dgm:spPr/>
      <dgm:t>
        <a:bodyPr/>
        <a:lstStyle/>
        <a:p>
          <a:r>
            <a:rPr lang="el-GR" sz="1400" dirty="0"/>
            <a:t>Παρακολούθηση και βελτίωση της παρεχόμενης εκπαίδευσης</a:t>
          </a:r>
        </a:p>
      </dgm:t>
    </dgm:pt>
    <dgm:pt modelId="{EB67B2B2-C625-4A72-ADA7-155D30AB7792}" type="parTrans" cxnId="{DE2C6979-A118-4E96-83C2-C0A63E3BF246}">
      <dgm:prSet/>
      <dgm:spPr/>
      <dgm:t>
        <a:bodyPr/>
        <a:lstStyle/>
        <a:p>
          <a:endParaRPr lang="el-GR"/>
        </a:p>
      </dgm:t>
    </dgm:pt>
    <dgm:pt modelId="{9DE52941-18CF-45B4-9A25-630DF915C4DE}" type="sibTrans" cxnId="{DE2C6979-A118-4E96-83C2-C0A63E3BF246}">
      <dgm:prSet/>
      <dgm:spPr/>
      <dgm:t>
        <a:bodyPr/>
        <a:lstStyle/>
        <a:p>
          <a:endParaRPr lang="el-GR"/>
        </a:p>
      </dgm:t>
    </dgm:pt>
    <dgm:pt modelId="{1B119FA0-7F3B-4592-BA4E-6EB3B3C61C13}">
      <dgm:prSet phldrT="[Κείμενο]"/>
      <dgm:spPr>
        <a:solidFill>
          <a:srgbClr val="009999"/>
        </a:solidFill>
      </dgm:spPr>
      <dgm:t>
        <a:bodyPr/>
        <a:lstStyle/>
        <a:p>
          <a:r>
            <a:rPr lang="el-GR" dirty="0"/>
            <a:t>Στρατηγικός στόχος 2</a:t>
          </a:r>
        </a:p>
      </dgm:t>
    </dgm:pt>
    <dgm:pt modelId="{6C18BFE4-0DD4-48C6-84EA-C56AB7125744}" type="parTrans" cxnId="{F7EA73AE-7D3E-4B12-BA24-31A27F4232C8}">
      <dgm:prSet/>
      <dgm:spPr/>
      <dgm:t>
        <a:bodyPr/>
        <a:lstStyle/>
        <a:p>
          <a:endParaRPr lang="el-GR"/>
        </a:p>
      </dgm:t>
    </dgm:pt>
    <dgm:pt modelId="{34596FB9-8261-49F0-9E4B-903E14D3E7FD}" type="sibTrans" cxnId="{F7EA73AE-7D3E-4B12-BA24-31A27F4232C8}">
      <dgm:prSet/>
      <dgm:spPr/>
      <dgm:t>
        <a:bodyPr/>
        <a:lstStyle/>
        <a:p>
          <a:endParaRPr lang="el-GR"/>
        </a:p>
      </dgm:t>
    </dgm:pt>
    <dgm:pt modelId="{0E4472BC-A2F3-41F7-ACCC-CF92C4D37976}">
      <dgm:prSet phldrT="[Κείμενο]" custT="1"/>
      <dgm:spPr/>
      <dgm:t>
        <a:bodyPr/>
        <a:lstStyle/>
        <a:p>
          <a:r>
            <a:rPr lang="el-GR" sz="1400" dirty="0"/>
            <a:t>Ενίσχυση ερευνητικών δραστηριοτήτων και δημοσιοποίησης επιστημονικού έργου</a:t>
          </a:r>
        </a:p>
      </dgm:t>
    </dgm:pt>
    <dgm:pt modelId="{546A9153-A493-4ED5-BD72-1345B3A01009}" type="parTrans" cxnId="{47F18C29-F756-4F89-BAEF-AD76F86420BC}">
      <dgm:prSet/>
      <dgm:spPr/>
      <dgm:t>
        <a:bodyPr/>
        <a:lstStyle/>
        <a:p>
          <a:endParaRPr lang="el-GR"/>
        </a:p>
      </dgm:t>
    </dgm:pt>
    <dgm:pt modelId="{24B823BF-F83E-4944-A8A9-6C18F60265A5}" type="sibTrans" cxnId="{47F18C29-F756-4F89-BAEF-AD76F86420BC}">
      <dgm:prSet/>
      <dgm:spPr/>
      <dgm:t>
        <a:bodyPr/>
        <a:lstStyle/>
        <a:p>
          <a:endParaRPr lang="el-GR"/>
        </a:p>
      </dgm:t>
    </dgm:pt>
    <dgm:pt modelId="{2012443E-CA8A-4583-A2FF-2C9952050F7E}">
      <dgm:prSet phldrT="[Κείμενο]"/>
      <dgm:spPr>
        <a:solidFill>
          <a:srgbClr val="009999"/>
        </a:solidFill>
      </dgm:spPr>
      <dgm:t>
        <a:bodyPr/>
        <a:lstStyle/>
        <a:p>
          <a:r>
            <a:rPr lang="el-GR" dirty="0"/>
            <a:t>Στρατηγικός στόχος 3</a:t>
          </a:r>
        </a:p>
      </dgm:t>
    </dgm:pt>
    <dgm:pt modelId="{6B0528D1-BC53-4B37-8F86-836620D92BCC}" type="parTrans" cxnId="{89D9B525-805C-454A-96AD-D37109E5A29C}">
      <dgm:prSet/>
      <dgm:spPr/>
      <dgm:t>
        <a:bodyPr/>
        <a:lstStyle/>
        <a:p>
          <a:endParaRPr lang="el-GR"/>
        </a:p>
      </dgm:t>
    </dgm:pt>
    <dgm:pt modelId="{D26FFDEE-03C1-40C2-BF40-C28DD7A38533}" type="sibTrans" cxnId="{89D9B525-805C-454A-96AD-D37109E5A29C}">
      <dgm:prSet/>
      <dgm:spPr/>
      <dgm:t>
        <a:bodyPr/>
        <a:lstStyle/>
        <a:p>
          <a:endParaRPr lang="el-GR"/>
        </a:p>
      </dgm:t>
    </dgm:pt>
    <dgm:pt modelId="{779732FE-F620-4813-9016-AD7AC2D3B40C}">
      <dgm:prSet phldrT="[Κείμενο]" custT="1"/>
      <dgm:spPr/>
      <dgm:t>
        <a:bodyPr/>
        <a:lstStyle/>
        <a:p>
          <a:r>
            <a:rPr lang="el-GR" sz="1400" dirty="0"/>
            <a:t>Διαδικασίες Αξιολόγησης της Εκπαιδευτικής Μεθοδολογίας</a:t>
          </a:r>
        </a:p>
      </dgm:t>
    </dgm:pt>
    <dgm:pt modelId="{579C59E2-B6E4-48E9-84B8-0B646EE416D2}" type="parTrans" cxnId="{71F52AA4-9064-43D6-8904-76DCA562C1F6}">
      <dgm:prSet/>
      <dgm:spPr/>
      <dgm:t>
        <a:bodyPr/>
        <a:lstStyle/>
        <a:p>
          <a:endParaRPr lang="el-GR"/>
        </a:p>
      </dgm:t>
    </dgm:pt>
    <dgm:pt modelId="{9EBF0AD4-5814-4617-BC61-350185C63730}" type="sibTrans" cxnId="{71F52AA4-9064-43D6-8904-76DCA562C1F6}">
      <dgm:prSet/>
      <dgm:spPr/>
      <dgm:t>
        <a:bodyPr/>
        <a:lstStyle/>
        <a:p>
          <a:endParaRPr lang="el-GR"/>
        </a:p>
      </dgm:t>
    </dgm:pt>
    <dgm:pt modelId="{F59E28CC-0FD6-414A-B3C6-56049BD62925}">
      <dgm:prSet phldrT="[Κείμενο]"/>
      <dgm:spPr>
        <a:solidFill>
          <a:srgbClr val="009999"/>
        </a:solidFill>
      </dgm:spPr>
      <dgm:t>
        <a:bodyPr/>
        <a:lstStyle/>
        <a:p>
          <a:r>
            <a:rPr lang="el-GR" dirty="0"/>
            <a:t>Στρατηγικός στόχος 4</a:t>
          </a:r>
        </a:p>
      </dgm:t>
    </dgm:pt>
    <dgm:pt modelId="{3ED23514-8C89-4D92-898D-8448D4D22655}" type="parTrans" cxnId="{6968FA07-D540-4054-A078-D4C2C8676B17}">
      <dgm:prSet/>
      <dgm:spPr/>
      <dgm:t>
        <a:bodyPr/>
        <a:lstStyle/>
        <a:p>
          <a:endParaRPr lang="el-GR"/>
        </a:p>
      </dgm:t>
    </dgm:pt>
    <dgm:pt modelId="{943222F8-2C99-42CE-88DC-518D34B2F467}" type="sibTrans" cxnId="{6968FA07-D540-4054-A078-D4C2C8676B17}">
      <dgm:prSet/>
      <dgm:spPr/>
      <dgm:t>
        <a:bodyPr/>
        <a:lstStyle/>
        <a:p>
          <a:endParaRPr lang="el-GR"/>
        </a:p>
      </dgm:t>
    </dgm:pt>
    <dgm:pt modelId="{4C4DD19D-FEBE-4AE8-A8ED-CE64714CB44A}">
      <dgm:prSet phldrT="[Κείμενο]" custT="1"/>
      <dgm:spPr/>
      <dgm:t>
        <a:bodyPr/>
        <a:lstStyle/>
        <a:p>
          <a:r>
            <a:rPr lang="el-GR" sz="1400" dirty="0"/>
            <a:t>Ενίσχυση εξωστρέφειας</a:t>
          </a:r>
        </a:p>
      </dgm:t>
    </dgm:pt>
    <dgm:pt modelId="{02C07060-E0D6-4CB3-8F80-02FBDAA0C7C1}" type="parTrans" cxnId="{2DAFE5B0-99B9-4294-9FEF-909E4C76A307}">
      <dgm:prSet/>
      <dgm:spPr/>
      <dgm:t>
        <a:bodyPr/>
        <a:lstStyle/>
        <a:p>
          <a:endParaRPr lang="el-GR"/>
        </a:p>
      </dgm:t>
    </dgm:pt>
    <dgm:pt modelId="{F15482B6-7386-46C7-A46F-CC96E085811E}" type="sibTrans" cxnId="{2DAFE5B0-99B9-4294-9FEF-909E4C76A307}">
      <dgm:prSet/>
      <dgm:spPr/>
      <dgm:t>
        <a:bodyPr/>
        <a:lstStyle/>
        <a:p>
          <a:endParaRPr lang="el-GR"/>
        </a:p>
      </dgm:t>
    </dgm:pt>
    <dgm:pt modelId="{38D1C9CD-2481-4AE5-8394-3FD609DE78DB}">
      <dgm:prSet/>
      <dgm:spPr/>
      <dgm:t>
        <a:bodyPr/>
        <a:lstStyle/>
        <a:p>
          <a:endParaRPr lang="el-GR" sz="1300" dirty="0"/>
        </a:p>
      </dgm:t>
    </dgm:pt>
    <dgm:pt modelId="{48C78019-9FB3-43BF-884A-7FF4CC08B2B1}" type="parTrans" cxnId="{84E66C7A-2627-4807-9094-7F775F1E3AC3}">
      <dgm:prSet/>
      <dgm:spPr/>
      <dgm:t>
        <a:bodyPr/>
        <a:lstStyle/>
        <a:p>
          <a:endParaRPr lang="el-GR"/>
        </a:p>
      </dgm:t>
    </dgm:pt>
    <dgm:pt modelId="{5ACF7907-39E2-45EA-B962-4BAE5E651937}" type="sibTrans" cxnId="{84E66C7A-2627-4807-9094-7F775F1E3AC3}">
      <dgm:prSet/>
      <dgm:spPr/>
      <dgm:t>
        <a:bodyPr/>
        <a:lstStyle/>
        <a:p>
          <a:endParaRPr lang="el-GR"/>
        </a:p>
      </dgm:t>
    </dgm:pt>
    <dgm:pt modelId="{05CD6856-C41A-4D15-B9FD-416621309BC7}" type="pres">
      <dgm:prSet presAssocID="{B19B377C-3EEC-4F5B-A648-A07FC3DEDDC2}" presName="cycleMatrixDiagram" presStyleCnt="0">
        <dgm:presLayoutVars>
          <dgm:chMax val="1"/>
          <dgm:dir/>
          <dgm:animLvl val="lvl"/>
          <dgm:resizeHandles val="exact"/>
        </dgm:presLayoutVars>
      </dgm:prSet>
      <dgm:spPr/>
    </dgm:pt>
    <dgm:pt modelId="{4B9E19AC-47BC-420F-B36A-FA73B22BB885}" type="pres">
      <dgm:prSet presAssocID="{B19B377C-3EEC-4F5B-A648-A07FC3DEDDC2}" presName="children" presStyleCnt="0"/>
      <dgm:spPr/>
    </dgm:pt>
    <dgm:pt modelId="{2BB9B974-4AD6-4842-AFC7-406D99B95904}" type="pres">
      <dgm:prSet presAssocID="{B19B377C-3EEC-4F5B-A648-A07FC3DEDDC2}" presName="child1group" presStyleCnt="0"/>
      <dgm:spPr/>
    </dgm:pt>
    <dgm:pt modelId="{991F3702-449D-4C19-9B25-F0BDE838020F}" type="pres">
      <dgm:prSet presAssocID="{B19B377C-3EEC-4F5B-A648-A07FC3DEDDC2}" presName="child1" presStyleLbl="bgAcc1" presStyleIdx="0" presStyleCnt="4"/>
      <dgm:spPr/>
    </dgm:pt>
    <dgm:pt modelId="{8ED432F4-6EDD-4CBA-8687-30A30355BD70}" type="pres">
      <dgm:prSet presAssocID="{B19B377C-3EEC-4F5B-A648-A07FC3DEDDC2}" presName="child1Text" presStyleLbl="bgAcc1" presStyleIdx="0" presStyleCnt="4">
        <dgm:presLayoutVars>
          <dgm:bulletEnabled val="1"/>
        </dgm:presLayoutVars>
      </dgm:prSet>
      <dgm:spPr/>
    </dgm:pt>
    <dgm:pt modelId="{3BA7588A-9884-438C-A0F3-D27AB54B1507}" type="pres">
      <dgm:prSet presAssocID="{B19B377C-3EEC-4F5B-A648-A07FC3DEDDC2}" presName="child2group" presStyleCnt="0"/>
      <dgm:spPr/>
    </dgm:pt>
    <dgm:pt modelId="{E2C2B760-78CA-40EE-8E9C-FDF1DFB40742}" type="pres">
      <dgm:prSet presAssocID="{B19B377C-3EEC-4F5B-A648-A07FC3DEDDC2}" presName="child2" presStyleLbl="bgAcc1" presStyleIdx="1" presStyleCnt="4"/>
      <dgm:spPr/>
    </dgm:pt>
    <dgm:pt modelId="{F82E646B-75ED-4F4B-96F9-612D162B392A}" type="pres">
      <dgm:prSet presAssocID="{B19B377C-3EEC-4F5B-A648-A07FC3DEDDC2}" presName="child2Text" presStyleLbl="bgAcc1" presStyleIdx="1" presStyleCnt="4">
        <dgm:presLayoutVars>
          <dgm:bulletEnabled val="1"/>
        </dgm:presLayoutVars>
      </dgm:prSet>
      <dgm:spPr/>
    </dgm:pt>
    <dgm:pt modelId="{D0CCCC6D-9216-4B4A-9097-EB39C7C717AE}" type="pres">
      <dgm:prSet presAssocID="{B19B377C-3EEC-4F5B-A648-A07FC3DEDDC2}" presName="child3group" presStyleCnt="0"/>
      <dgm:spPr/>
    </dgm:pt>
    <dgm:pt modelId="{066AA15C-57BE-4810-9C16-F49E4412005A}" type="pres">
      <dgm:prSet presAssocID="{B19B377C-3EEC-4F5B-A648-A07FC3DEDDC2}" presName="child3" presStyleLbl="bgAcc1" presStyleIdx="2" presStyleCnt="4" custLinFactNeighborX="8540" custLinFactNeighborY="2930"/>
      <dgm:spPr/>
    </dgm:pt>
    <dgm:pt modelId="{080858CB-878F-4650-BD6D-D8A0863B1F2D}" type="pres">
      <dgm:prSet presAssocID="{B19B377C-3EEC-4F5B-A648-A07FC3DEDDC2}" presName="child3Text" presStyleLbl="bgAcc1" presStyleIdx="2" presStyleCnt="4">
        <dgm:presLayoutVars>
          <dgm:bulletEnabled val="1"/>
        </dgm:presLayoutVars>
      </dgm:prSet>
      <dgm:spPr/>
    </dgm:pt>
    <dgm:pt modelId="{B75CA60C-7643-41A0-86A4-7C73C2FDF5B7}" type="pres">
      <dgm:prSet presAssocID="{B19B377C-3EEC-4F5B-A648-A07FC3DEDDC2}" presName="child4group" presStyleCnt="0"/>
      <dgm:spPr/>
    </dgm:pt>
    <dgm:pt modelId="{FAF47337-BD19-4C2A-A633-9902904C99C4}" type="pres">
      <dgm:prSet presAssocID="{B19B377C-3EEC-4F5B-A648-A07FC3DEDDC2}" presName="child4" presStyleLbl="bgAcc1" presStyleIdx="3" presStyleCnt="4" custLinFactNeighborX="1035"/>
      <dgm:spPr/>
    </dgm:pt>
    <dgm:pt modelId="{7E6CD4A0-BB3C-44EB-BB40-4D9721616FE3}" type="pres">
      <dgm:prSet presAssocID="{B19B377C-3EEC-4F5B-A648-A07FC3DEDDC2}" presName="child4Text" presStyleLbl="bgAcc1" presStyleIdx="3" presStyleCnt="4">
        <dgm:presLayoutVars>
          <dgm:bulletEnabled val="1"/>
        </dgm:presLayoutVars>
      </dgm:prSet>
      <dgm:spPr/>
    </dgm:pt>
    <dgm:pt modelId="{06F80A4D-015C-42B5-95E3-4303BE7EFD36}" type="pres">
      <dgm:prSet presAssocID="{B19B377C-3EEC-4F5B-A648-A07FC3DEDDC2}" presName="childPlaceholder" presStyleCnt="0"/>
      <dgm:spPr/>
    </dgm:pt>
    <dgm:pt modelId="{6B82A223-C692-434C-BEF2-8C02BDDE859D}" type="pres">
      <dgm:prSet presAssocID="{B19B377C-3EEC-4F5B-A648-A07FC3DEDDC2}" presName="circle" presStyleCnt="0"/>
      <dgm:spPr/>
    </dgm:pt>
    <dgm:pt modelId="{9CAE7658-33A8-4DBD-8767-A5005EBB59DD}" type="pres">
      <dgm:prSet presAssocID="{B19B377C-3EEC-4F5B-A648-A07FC3DEDDC2}" presName="quadrant1" presStyleLbl="node1" presStyleIdx="0" presStyleCnt="4" custLinFactNeighborX="2310">
        <dgm:presLayoutVars>
          <dgm:chMax val="1"/>
          <dgm:bulletEnabled val="1"/>
        </dgm:presLayoutVars>
      </dgm:prSet>
      <dgm:spPr/>
    </dgm:pt>
    <dgm:pt modelId="{A73A6897-BC4E-4297-AAE0-9AB111598AC5}" type="pres">
      <dgm:prSet presAssocID="{B19B377C-3EEC-4F5B-A648-A07FC3DEDDC2}" presName="quadrant2" presStyleLbl="node1" presStyleIdx="1" presStyleCnt="4" custLinFactNeighborX="3491" custLinFactNeighborY="-1283">
        <dgm:presLayoutVars>
          <dgm:chMax val="1"/>
          <dgm:bulletEnabled val="1"/>
        </dgm:presLayoutVars>
      </dgm:prSet>
      <dgm:spPr/>
    </dgm:pt>
    <dgm:pt modelId="{BA4FD136-0558-428D-9A89-10A3A944C693}" type="pres">
      <dgm:prSet presAssocID="{B19B377C-3EEC-4F5B-A648-A07FC3DEDDC2}" presName="quadrant3" presStyleLbl="node1" presStyleIdx="2" presStyleCnt="4" custScaleY="100001" custLinFactNeighborX="2704" custLinFactNeighborY="-339">
        <dgm:presLayoutVars>
          <dgm:chMax val="1"/>
          <dgm:bulletEnabled val="1"/>
        </dgm:presLayoutVars>
      </dgm:prSet>
      <dgm:spPr/>
    </dgm:pt>
    <dgm:pt modelId="{7C91E9A1-4035-4D43-AE5B-6FBB78432F62}" type="pres">
      <dgm:prSet presAssocID="{B19B377C-3EEC-4F5B-A648-A07FC3DEDDC2}" presName="quadrant4" presStyleLbl="node1" presStyleIdx="3" presStyleCnt="4" custLinFactNeighborX="2310">
        <dgm:presLayoutVars>
          <dgm:chMax val="1"/>
          <dgm:bulletEnabled val="1"/>
        </dgm:presLayoutVars>
      </dgm:prSet>
      <dgm:spPr/>
    </dgm:pt>
    <dgm:pt modelId="{34940A73-A78D-48F1-B3C7-A8FDF0FFF58B}" type="pres">
      <dgm:prSet presAssocID="{B19B377C-3EEC-4F5B-A648-A07FC3DEDDC2}" presName="quadrantPlaceholder" presStyleCnt="0"/>
      <dgm:spPr/>
    </dgm:pt>
    <dgm:pt modelId="{E892029B-4092-4A78-A081-D0DF0834421E}" type="pres">
      <dgm:prSet presAssocID="{B19B377C-3EEC-4F5B-A648-A07FC3DEDDC2}" presName="center1" presStyleLbl="fgShp" presStyleIdx="0" presStyleCnt="2"/>
      <dgm:spPr>
        <a:solidFill>
          <a:schemeClr val="bg2"/>
        </a:solidFill>
      </dgm:spPr>
    </dgm:pt>
    <dgm:pt modelId="{46518915-3C34-48B9-AC37-5991C7D5B09E}" type="pres">
      <dgm:prSet presAssocID="{B19B377C-3EEC-4F5B-A648-A07FC3DEDDC2}" presName="center2" presStyleLbl="fgShp" presStyleIdx="1" presStyleCnt="2"/>
      <dgm:spPr>
        <a:solidFill>
          <a:schemeClr val="bg2"/>
        </a:solidFill>
      </dgm:spPr>
    </dgm:pt>
  </dgm:ptLst>
  <dgm:cxnLst>
    <dgm:cxn modelId="{6968FA07-D540-4054-A078-D4C2C8676B17}" srcId="{B19B377C-3EEC-4F5B-A648-A07FC3DEDDC2}" destId="{F59E28CC-0FD6-414A-B3C6-56049BD62925}" srcOrd="3" destOrd="0" parTransId="{3ED23514-8C89-4D92-898D-8448D4D22655}" sibTransId="{943222F8-2C99-42CE-88DC-518D34B2F467}"/>
    <dgm:cxn modelId="{A580AC09-496E-4FBA-9886-ACCD372FA077}" type="presOf" srcId="{B17ADD9E-A4BB-4C58-A140-746BB5B3D3DC}" destId="{991F3702-449D-4C19-9B25-F0BDE838020F}" srcOrd="0" destOrd="0" presId="urn:microsoft.com/office/officeart/2005/8/layout/cycle4"/>
    <dgm:cxn modelId="{B6C91A12-4673-41F2-BCB0-A33C2C345FDC}" type="presOf" srcId="{779732FE-F620-4813-9016-AD7AC2D3B40C}" destId="{066AA15C-57BE-4810-9C16-F49E4412005A}" srcOrd="0" destOrd="0" presId="urn:microsoft.com/office/officeart/2005/8/layout/cycle4"/>
    <dgm:cxn modelId="{89D9B525-805C-454A-96AD-D37109E5A29C}" srcId="{B19B377C-3EEC-4F5B-A648-A07FC3DEDDC2}" destId="{2012443E-CA8A-4583-A2FF-2C9952050F7E}" srcOrd="2" destOrd="0" parTransId="{6B0528D1-BC53-4B37-8F86-836620D92BCC}" sibTransId="{D26FFDEE-03C1-40C2-BF40-C28DD7A38533}"/>
    <dgm:cxn modelId="{47F18C29-F756-4F89-BAEF-AD76F86420BC}" srcId="{1B119FA0-7F3B-4592-BA4E-6EB3B3C61C13}" destId="{0E4472BC-A2F3-41F7-ACCC-CF92C4D37976}" srcOrd="0" destOrd="0" parTransId="{546A9153-A493-4ED5-BD72-1345B3A01009}" sibTransId="{24B823BF-F83E-4944-A8A9-6C18F60265A5}"/>
    <dgm:cxn modelId="{FF5A5F3D-4BAD-4A4A-888D-60A1C4B6C1A9}" type="presOf" srcId="{41C87266-50DE-4D09-A6AF-ADDC698B0ADF}" destId="{9CAE7658-33A8-4DBD-8767-A5005EBB59DD}" srcOrd="0" destOrd="0" presId="urn:microsoft.com/office/officeart/2005/8/layout/cycle4"/>
    <dgm:cxn modelId="{23F11E5D-1522-470B-8A3E-87578F29460E}" type="presOf" srcId="{B19B377C-3EEC-4F5B-A648-A07FC3DEDDC2}" destId="{05CD6856-C41A-4D15-B9FD-416621309BC7}" srcOrd="0" destOrd="0" presId="urn:microsoft.com/office/officeart/2005/8/layout/cycle4"/>
    <dgm:cxn modelId="{0F214C62-E370-42E5-A26B-23A05E7B0ED9}" type="presOf" srcId="{4C4DD19D-FEBE-4AE8-A8ED-CE64714CB44A}" destId="{7E6CD4A0-BB3C-44EB-BB40-4D9721616FE3}" srcOrd="1" destOrd="0" presId="urn:microsoft.com/office/officeart/2005/8/layout/cycle4"/>
    <dgm:cxn modelId="{A380214F-1F32-472F-8D7E-AD7161433529}" type="presOf" srcId="{F59E28CC-0FD6-414A-B3C6-56049BD62925}" destId="{7C91E9A1-4035-4D43-AE5B-6FBB78432F62}" srcOrd="0" destOrd="0" presId="urn:microsoft.com/office/officeart/2005/8/layout/cycle4"/>
    <dgm:cxn modelId="{DE2C6979-A118-4E96-83C2-C0A63E3BF246}" srcId="{41C87266-50DE-4D09-A6AF-ADDC698B0ADF}" destId="{B17ADD9E-A4BB-4C58-A140-746BB5B3D3DC}" srcOrd="0" destOrd="0" parTransId="{EB67B2B2-C625-4A72-ADA7-155D30AB7792}" sibTransId="{9DE52941-18CF-45B4-9A25-630DF915C4DE}"/>
    <dgm:cxn modelId="{84E66C7A-2627-4807-9094-7F775F1E3AC3}" srcId="{41C87266-50DE-4D09-A6AF-ADDC698B0ADF}" destId="{38D1C9CD-2481-4AE5-8394-3FD609DE78DB}" srcOrd="1" destOrd="0" parTransId="{48C78019-9FB3-43BF-884A-7FF4CC08B2B1}" sibTransId="{5ACF7907-39E2-45EA-B962-4BAE5E651937}"/>
    <dgm:cxn modelId="{C56FA189-FD69-410D-8509-95AB33C963D5}" type="presOf" srcId="{38D1C9CD-2481-4AE5-8394-3FD609DE78DB}" destId="{991F3702-449D-4C19-9B25-F0BDE838020F}" srcOrd="0" destOrd="1" presId="urn:microsoft.com/office/officeart/2005/8/layout/cycle4"/>
    <dgm:cxn modelId="{2E753D94-6198-4BF8-A126-C309A8E2CB61}" type="presOf" srcId="{38D1C9CD-2481-4AE5-8394-3FD609DE78DB}" destId="{8ED432F4-6EDD-4CBA-8687-30A30355BD70}" srcOrd="1" destOrd="1" presId="urn:microsoft.com/office/officeart/2005/8/layout/cycle4"/>
    <dgm:cxn modelId="{FA41529A-B876-4885-B794-63C722EF34EF}" type="presOf" srcId="{4C4DD19D-FEBE-4AE8-A8ED-CE64714CB44A}" destId="{FAF47337-BD19-4C2A-A633-9902904C99C4}" srcOrd="0" destOrd="0" presId="urn:microsoft.com/office/officeart/2005/8/layout/cycle4"/>
    <dgm:cxn modelId="{FCBC639B-E6D7-4610-8242-9DE63F77718F}" type="presOf" srcId="{0E4472BC-A2F3-41F7-ACCC-CF92C4D37976}" destId="{E2C2B760-78CA-40EE-8E9C-FDF1DFB40742}" srcOrd="0" destOrd="0" presId="urn:microsoft.com/office/officeart/2005/8/layout/cycle4"/>
    <dgm:cxn modelId="{D6DA26A2-BDD9-4F3C-8A63-2839EE434252}" type="presOf" srcId="{779732FE-F620-4813-9016-AD7AC2D3B40C}" destId="{080858CB-878F-4650-BD6D-D8A0863B1F2D}" srcOrd="1" destOrd="0" presId="urn:microsoft.com/office/officeart/2005/8/layout/cycle4"/>
    <dgm:cxn modelId="{71F52AA4-9064-43D6-8904-76DCA562C1F6}" srcId="{2012443E-CA8A-4583-A2FF-2C9952050F7E}" destId="{779732FE-F620-4813-9016-AD7AC2D3B40C}" srcOrd="0" destOrd="0" parTransId="{579C59E2-B6E4-48E9-84B8-0B646EE416D2}" sibTransId="{9EBF0AD4-5814-4617-BC61-350185C63730}"/>
    <dgm:cxn modelId="{FD6509A5-DC51-4BB3-B187-AC5A1150D636}" type="presOf" srcId="{B17ADD9E-A4BB-4C58-A140-746BB5B3D3DC}" destId="{8ED432F4-6EDD-4CBA-8687-30A30355BD70}" srcOrd="1" destOrd="0" presId="urn:microsoft.com/office/officeart/2005/8/layout/cycle4"/>
    <dgm:cxn modelId="{F7EA73AE-7D3E-4B12-BA24-31A27F4232C8}" srcId="{B19B377C-3EEC-4F5B-A648-A07FC3DEDDC2}" destId="{1B119FA0-7F3B-4592-BA4E-6EB3B3C61C13}" srcOrd="1" destOrd="0" parTransId="{6C18BFE4-0DD4-48C6-84EA-C56AB7125744}" sibTransId="{34596FB9-8261-49F0-9E4B-903E14D3E7FD}"/>
    <dgm:cxn modelId="{2D5325AF-B383-4D47-9481-5D39052E8BC1}" type="presOf" srcId="{1B119FA0-7F3B-4592-BA4E-6EB3B3C61C13}" destId="{A73A6897-BC4E-4297-AAE0-9AB111598AC5}" srcOrd="0" destOrd="0" presId="urn:microsoft.com/office/officeart/2005/8/layout/cycle4"/>
    <dgm:cxn modelId="{2DAFE5B0-99B9-4294-9FEF-909E4C76A307}" srcId="{F59E28CC-0FD6-414A-B3C6-56049BD62925}" destId="{4C4DD19D-FEBE-4AE8-A8ED-CE64714CB44A}" srcOrd="0" destOrd="0" parTransId="{02C07060-E0D6-4CB3-8F80-02FBDAA0C7C1}" sibTransId="{F15482B6-7386-46C7-A46F-CC96E085811E}"/>
    <dgm:cxn modelId="{F3D8CEBA-F3BD-40DA-9C22-1628C912852B}" type="presOf" srcId="{0E4472BC-A2F3-41F7-ACCC-CF92C4D37976}" destId="{F82E646B-75ED-4F4B-96F9-612D162B392A}" srcOrd="1" destOrd="0" presId="urn:microsoft.com/office/officeart/2005/8/layout/cycle4"/>
    <dgm:cxn modelId="{56D4E0C1-01E6-40BD-8DFC-E0B3B329C9AE}" type="presOf" srcId="{2012443E-CA8A-4583-A2FF-2C9952050F7E}" destId="{BA4FD136-0558-428D-9A89-10A3A944C693}" srcOrd="0" destOrd="0" presId="urn:microsoft.com/office/officeart/2005/8/layout/cycle4"/>
    <dgm:cxn modelId="{CEBB6DE2-1911-4A82-83A5-A171B1D7A930}" srcId="{B19B377C-3EEC-4F5B-A648-A07FC3DEDDC2}" destId="{41C87266-50DE-4D09-A6AF-ADDC698B0ADF}" srcOrd="0" destOrd="0" parTransId="{BD42AE32-FB1E-4E2E-8422-AF5B87046DD2}" sibTransId="{876B6F35-5A45-4135-9556-C59AE0677CB5}"/>
    <dgm:cxn modelId="{97000047-DC6B-4047-9819-B1E7DD56B451}" type="presParOf" srcId="{05CD6856-C41A-4D15-B9FD-416621309BC7}" destId="{4B9E19AC-47BC-420F-B36A-FA73B22BB885}" srcOrd="0" destOrd="0" presId="urn:microsoft.com/office/officeart/2005/8/layout/cycle4"/>
    <dgm:cxn modelId="{0364DBAF-0637-40BF-BAE8-F24CCA6F6163}" type="presParOf" srcId="{4B9E19AC-47BC-420F-B36A-FA73B22BB885}" destId="{2BB9B974-4AD6-4842-AFC7-406D99B95904}" srcOrd="0" destOrd="0" presId="urn:microsoft.com/office/officeart/2005/8/layout/cycle4"/>
    <dgm:cxn modelId="{D0461A88-3A4E-4D74-A3C5-9B67ADAF2A4B}" type="presParOf" srcId="{2BB9B974-4AD6-4842-AFC7-406D99B95904}" destId="{991F3702-449D-4C19-9B25-F0BDE838020F}" srcOrd="0" destOrd="0" presId="urn:microsoft.com/office/officeart/2005/8/layout/cycle4"/>
    <dgm:cxn modelId="{F1A00B58-2CC0-4FA4-B80E-20D42BB3CC4A}" type="presParOf" srcId="{2BB9B974-4AD6-4842-AFC7-406D99B95904}" destId="{8ED432F4-6EDD-4CBA-8687-30A30355BD70}" srcOrd="1" destOrd="0" presId="urn:microsoft.com/office/officeart/2005/8/layout/cycle4"/>
    <dgm:cxn modelId="{4A6ADF1D-5C75-4271-BF10-C50C8B746FF8}" type="presParOf" srcId="{4B9E19AC-47BC-420F-B36A-FA73B22BB885}" destId="{3BA7588A-9884-438C-A0F3-D27AB54B1507}" srcOrd="1" destOrd="0" presId="urn:microsoft.com/office/officeart/2005/8/layout/cycle4"/>
    <dgm:cxn modelId="{9DF83862-6930-43B1-BA46-18E214C50977}" type="presParOf" srcId="{3BA7588A-9884-438C-A0F3-D27AB54B1507}" destId="{E2C2B760-78CA-40EE-8E9C-FDF1DFB40742}" srcOrd="0" destOrd="0" presId="urn:microsoft.com/office/officeart/2005/8/layout/cycle4"/>
    <dgm:cxn modelId="{449806A0-1C11-4239-9750-ABEBE7A32951}" type="presParOf" srcId="{3BA7588A-9884-438C-A0F3-D27AB54B1507}" destId="{F82E646B-75ED-4F4B-96F9-612D162B392A}" srcOrd="1" destOrd="0" presId="urn:microsoft.com/office/officeart/2005/8/layout/cycle4"/>
    <dgm:cxn modelId="{241A199C-EA9B-4B72-A5A8-960BAE3D0004}" type="presParOf" srcId="{4B9E19AC-47BC-420F-B36A-FA73B22BB885}" destId="{D0CCCC6D-9216-4B4A-9097-EB39C7C717AE}" srcOrd="2" destOrd="0" presId="urn:microsoft.com/office/officeart/2005/8/layout/cycle4"/>
    <dgm:cxn modelId="{84A4EA44-C86D-434D-B7E3-B450817C58D9}" type="presParOf" srcId="{D0CCCC6D-9216-4B4A-9097-EB39C7C717AE}" destId="{066AA15C-57BE-4810-9C16-F49E4412005A}" srcOrd="0" destOrd="0" presId="urn:microsoft.com/office/officeart/2005/8/layout/cycle4"/>
    <dgm:cxn modelId="{F04357BA-5848-4F63-9CFB-ACB4FE7E5F1B}" type="presParOf" srcId="{D0CCCC6D-9216-4B4A-9097-EB39C7C717AE}" destId="{080858CB-878F-4650-BD6D-D8A0863B1F2D}" srcOrd="1" destOrd="0" presId="urn:microsoft.com/office/officeart/2005/8/layout/cycle4"/>
    <dgm:cxn modelId="{8C74C462-48F9-427B-967C-BA3D6454899D}" type="presParOf" srcId="{4B9E19AC-47BC-420F-B36A-FA73B22BB885}" destId="{B75CA60C-7643-41A0-86A4-7C73C2FDF5B7}" srcOrd="3" destOrd="0" presId="urn:microsoft.com/office/officeart/2005/8/layout/cycle4"/>
    <dgm:cxn modelId="{AEC50025-96E2-4D70-8455-A3426272322D}" type="presParOf" srcId="{B75CA60C-7643-41A0-86A4-7C73C2FDF5B7}" destId="{FAF47337-BD19-4C2A-A633-9902904C99C4}" srcOrd="0" destOrd="0" presId="urn:microsoft.com/office/officeart/2005/8/layout/cycle4"/>
    <dgm:cxn modelId="{68B9F266-87FA-424D-8CB7-20B829884744}" type="presParOf" srcId="{B75CA60C-7643-41A0-86A4-7C73C2FDF5B7}" destId="{7E6CD4A0-BB3C-44EB-BB40-4D9721616FE3}" srcOrd="1" destOrd="0" presId="urn:microsoft.com/office/officeart/2005/8/layout/cycle4"/>
    <dgm:cxn modelId="{770E65C2-054F-407F-998D-5673087320AD}" type="presParOf" srcId="{4B9E19AC-47BC-420F-B36A-FA73B22BB885}" destId="{06F80A4D-015C-42B5-95E3-4303BE7EFD36}" srcOrd="4" destOrd="0" presId="urn:microsoft.com/office/officeart/2005/8/layout/cycle4"/>
    <dgm:cxn modelId="{89C58D03-CB2A-4D51-8611-191EC2DCC8B5}" type="presParOf" srcId="{05CD6856-C41A-4D15-B9FD-416621309BC7}" destId="{6B82A223-C692-434C-BEF2-8C02BDDE859D}" srcOrd="1" destOrd="0" presId="urn:microsoft.com/office/officeart/2005/8/layout/cycle4"/>
    <dgm:cxn modelId="{FD0955DE-32C0-437B-9153-3255866FA0B4}" type="presParOf" srcId="{6B82A223-C692-434C-BEF2-8C02BDDE859D}" destId="{9CAE7658-33A8-4DBD-8767-A5005EBB59DD}" srcOrd="0" destOrd="0" presId="urn:microsoft.com/office/officeart/2005/8/layout/cycle4"/>
    <dgm:cxn modelId="{DE601E6C-4894-4BA7-9964-28B2B211A93D}" type="presParOf" srcId="{6B82A223-C692-434C-BEF2-8C02BDDE859D}" destId="{A73A6897-BC4E-4297-AAE0-9AB111598AC5}" srcOrd="1" destOrd="0" presId="urn:microsoft.com/office/officeart/2005/8/layout/cycle4"/>
    <dgm:cxn modelId="{42E7225F-0D96-4568-937D-D66722A3FF5C}" type="presParOf" srcId="{6B82A223-C692-434C-BEF2-8C02BDDE859D}" destId="{BA4FD136-0558-428D-9A89-10A3A944C693}" srcOrd="2" destOrd="0" presId="urn:microsoft.com/office/officeart/2005/8/layout/cycle4"/>
    <dgm:cxn modelId="{220528FB-9636-40B1-8E99-F1D6AE3DD79A}" type="presParOf" srcId="{6B82A223-C692-434C-BEF2-8C02BDDE859D}" destId="{7C91E9A1-4035-4D43-AE5B-6FBB78432F62}" srcOrd="3" destOrd="0" presId="urn:microsoft.com/office/officeart/2005/8/layout/cycle4"/>
    <dgm:cxn modelId="{85754AA0-C581-4AB8-9124-418243E50823}" type="presParOf" srcId="{6B82A223-C692-434C-BEF2-8C02BDDE859D}" destId="{34940A73-A78D-48F1-B3C7-A8FDF0FFF58B}" srcOrd="4" destOrd="0" presId="urn:microsoft.com/office/officeart/2005/8/layout/cycle4"/>
    <dgm:cxn modelId="{A40C9632-A496-43F1-B0F2-4ED1C0D9C1AA}" type="presParOf" srcId="{05CD6856-C41A-4D15-B9FD-416621309BC7}" destId="{E892029B-4092-4A78-A081-D0DF0834421E}" srcOrd="2" destOrd="0" presId="urn:microsoft.com/office/officeart/2005/8/layout/cycle4"/>
    <dgm:cxn modelId="{1B30F1E7-9422-4367-8B11-23DC591740C3}" type="presParOf" srcId="{05CD6856-C41A-4D15-B9FD-416621309BC7}" destId="{46518915-3C34-48B9-AC37-5991C7D5B09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A12448-9ECE-4459-A986-E6B7EF6EDDD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l-GR"/>
        </a:p>
      </dgm:t>
    </dgm:pt>
    <dgm:pt modelId="{FD59F77F-44CF-46E7-A50D-CED422D8FC35}">
      <dgm:prSet phldrT="[Κείμενο]"/>
      <dgm:spPr>
        <a:solidFill>
          <a:srgbClr val="009999"/>
        </a:solidFill>
      </dgm:spPr>
      <dgm:t>
        <a:bodyPr/>
        <a:lstStyle/>
        <a:p>
          <a:r>
            <a:rPr lang="el-GR" dirty="0"/>
            <a:t> </a:t>
          </a:r>
        </a:p>
      </dgm:t>
    </dgm:pt>
    <dgm:pt modelId="{4101B53E-5160-4802-9B4C-E4A2EDC8C577}" type="parTrans" cxnId="{C3EB28B8-4789-4D20-A7BA-08C0E101B146}">
      <dgm:prSet/>
      <dgm:spPr/>
      <dgm:t>
        <a:bodyPr/>
        <a:lstStyle/>
        <a:p>
          <a:endParaRPr lang="el-GR"/>
        </a:p>
      </dgm:t>
    </dgm:pt>
    <dgm:pt modelId="{7BDBC23E-3B87-48C6-9702-55922916FB9A}" type="sibTrans" cxnId="{C3EB28B8-4789-4D20-A7BA-08C0E101B146}">
      <dgm:prSet/>
      <dgm:spPr/>
      <dgm:t>
        <a:bodyPr/>
        <a:lstStyle/>
        <a:p>
          <a:endParaRPr lang="el-GR"/>
        </a:p>
      </dgm:t>
    </dgm:pt>
    <dgm:pt modelId="{888E0F99-684E-4E4C-B66A-B945F79E1DA4}">
      <dgm:prSet phldrT="[Κείμενο]"/>
      <dgm:spPr>
        <a:solidFill>
          <a:srgbClr val="009999"/>
        </a:solidFill>
      </dgm:spPr>
      <dgm:t>
        <a:bodyPr/>
        <a:lstStyle/>
        <a:p>
          <a:r>
            <a:rPr lang="el-GR" dirty="0"/>
            <a:t> </a:t>
          </a:r>
        </a:p>
      </dgm:t>
    </dgm:pt>
    <dgm:pt modelId="{DF3606C8-0ECE-4F32-AE74-2D04191A5496}" type="parTrans" cxnId="{AA1DBE19-61CD-4F4E-B16E-813346812FF9}">
      <dgm:prSet/>
      <dgm:spPr/>
      <dgm:t>
        <a:bodyPr/>
        <a:lstStyle/>
        <a:p>
          <a:endParaRPr lang="el-GR"/>
        </a:p>
      </dgm:t>
    </dgm:pt>
    <dgm:pt modelId="{3432F623-A20E-46D8-9F8C-1390458AF290}" type="sibTrans" cxnId="{AA1DBE19-61CD-4F4E-B16E-813346812FF9}">
      <dgm:prSet/>
      <dgm:spPr/>
      <dgm:t>
        <a:bodyPr/>
        <a:lstStyle/>
        <a:p>
          <a:endParaRPr lang="el-GR"/>
        </a:p>
      </dgm:t>
    </dgm:pt>
    <dgm:pt modelId="{506E5DCA-420D-415A-9557-90F0B96D7787}">
      <dgm:prSet phldrT="[Κείμενο]"/>
      <dgm:spPr>
        <a:solidFill>
          <a:srgbClr val="009999"/>
        </a:solidFill>
      </dgm:spPr>
      <dgm:t>
        <a:bodyPr/>
        <a:lstStyle/>
        <a:p>
          <a:r>
            <a:rPr lang="el-GR" dirty="0"/>
            <a:t> </a:t>
          </a:r>
        </a:p>
      </dgm:t>
    </dgm:pt>
    <dgm:pt modelId="{AF9D668C-DA18-4D0E-A1D9-F4FDBB8920A5}" type="parTrans" cxnId="{DB3F9D5F-707E-44C2-A302-DCBA56E5F79A}">
      <dgm:prSet/>
      <dgm:spPr/>
      <dgm:t>
        <a:bodyPr/>
        <a:lstStyle/>
        <a:p>
          <a:endParaRPr lang="el-GR"/>
        </a:p>
      </dgm:t>
    </dgm:pt>
    <dgm:pt modelId="{02C6087A-6AD3-48C5-B7CB-347B1EE4F392}" type="sibTrans" cxnId="{DB3F9D5F-707E-44C2-A302-DCBA56E5F79A}">
      <dgm:prSet/>
      <dgm:spPr/>
      <dgm:t>
        <a:bodyPr/>
        <a:lstStyle/>
        <a:p>
          <a:endParaRPr lang="el-GR"/>
        </a:p>
      </dgm:t>
    </dgm:pt>
    <dgm:pt modelId="{EE7568F4-403C-4121-BFD3-4382003F2274}">
      <dgm:prSet phldrT="[Κείμενο]"/>
      <dgm:spPr>
        <a:solidFill>
          <a:srgbClr val="009999"/>
        </a:solidFill>
      </dgm:spPr>
      <dgm:t>
        <a:bodyPr/>
        <a:lstStyle/>
        <a:p>
          <a:r>
            <a:rPr lang="el-GR" dirty="0"/>
            <a:t> </a:t>
          </a:r>
        </a:p>
      </dgm:t>
    </dgm:pt>
    <dgm:pt modelId="{43C6D98A-F033-4750-8762-E3DAEB89D9E9}" type="parTrans" cxnId="{6268C1BE-1B4A-4E84-BB53-C956D66D700E}">
      <dgm:prSet/>
      <dgm:spPr/>
      <dgm:t>
        <a:bodyPr/>
        <a:lstStyle/>
        <a:p>
          <a:endParaRPr lang="el-GR"/>
        </a:p>
      </dgm:t>
    </dgm:pt>
    <dgm:pt modelId="{F59E2A2B-D1EC-4C37-9D5F-0B1984F1A315}" type="sibTrans" cxnId="{6268C1BE-1B4A-4E84-BB53-C956D66D700E}">
      <dgm:prSet/>
      <dgm:spPr/>
      <dgm:t>
        <a:bodyPr/>
        <a:lstStyle/>
        <a:p>
          <a:endParaRPr lang="el-GR"/>
        </a:p>
      </dgm:t>
    </dgm:pt>
    <dgm:pt modelId="{17EF86F1-D053-4AF9-8F6B-829DED41CA50}">
      <dgm:prSet phldrT="[Κείμενο]"/>
      <dgm:spPr>
        <a:solidFill>
          <a:srgbClr val="009999"/>
        </a:solidFill>
      </dgm:spPr>
      <dgm:t>
        <a:bodyPr/>
        <a:lstStyle/>
        <a:p>
          <a:r>
            <a:rPr lang="el-GR" dirty="0"/>
            <a:t> </a:t>
          </a:r>
        </a:p>
      </dgm:t>
    </dgm:pt>
    <dgm:pt modelId="{58519EB5-BEDE-45B1-B0E7-27245735F3A3}" type="parTrans" cxnId="{3B4FBB82-C96D-4007-A539-434FC0A151C1}">
      <dgm:prSet/>
      <dgm:spPr/>
      <dgm:t>
        <a:bodyPr/>
        <a:lstStyle/>
        <a:p>
          <a:endParaRPr lang="el-GR"/>
        </a:p>
      </dgm:t>
    </dgm:pt>
    <dgm:pt modelId="{EE9BD8BC-0326-48EC-82C2-CAF6E2BE93A1}" type="sibTrans" cxnId="{3B4FBB82-C96D-4007-A539-434FC0A151C1}">
      <dgm:prSet/>
      <dgm:spPr/>
      <dgm:t>
        <a:bodyPr/>
        <a:lstStyle/>
        <a:p>
          <a:endParaRPr lang="el-GR"/>
        </a:p>
      </dgm:t>
    </dgm:pt>
    <dgm:pt modelId="{91CEA3E5-BC71-4C63-9285-E15B4A35CE63}">
      <dgm:prSet/>
      <dgm:spPr>
        <a:solidFill>
          <a:srgbClr val="009999"/>
        </a:solidFill>
      </dgm:spPr>
      <dgm:t>
        <a:bodyPr/>
        <a:lstStyle/>
        <a:p>
          <a:endParaRPr lang="el-GR"/>
        </a:p>
      </dgm:t>
    </dgm:pt>
    <dgm:pt modelId="{FC20B8F2-B4C1-4F3A-BC42-476F5CEB0121}" type="parTrans" cxnId="{A820894F-1502-46E9-86C5-A29CDEF13893}">
      <dgm:prSet/>
      <dgm:spPr/>
      <dgm:t>
        <a:bodyPr/>
        <a:lstStyle/>
        <a:p>
          <a:endParaRPr lang="el-GR"/>
        </a:p>
      </dgm:t>
    </dgm:pt>
    <dgm:pt modelId="{44A400C4-AD61-4196-80DA-AB7A46F7B3D8}" type="sibTrans" cxnId="{A820894F-1502-46E9-86C5-A29CDEF13893}">
      <dgm:prSet/>
      <dgm:spPr/>
      <dgm:t>
        <a:bodyPr/>
        <a:lstStyle/>
        <a:p>
          <a:endParaRPr lang="el-GR"/>
        </a:p>
      </dgm:t>
    </dgm:pt>
    <dgm:pt modelId="{3FD58BC4-81E0-4721-9956-A1BB49CC0483}">
      <dgm:prSet/>
      <dgm:spPr>
        <a:solidFill>
          <a:srgbClr val="009999"/>
        </a:solidFill>
      </dgm:spPr>
      <dgm:t>
        <a:bodyPr/>
        <a:lstStyle/>
        <a:p>
          <a:endParaRPr lang="el-GR"/>
        </a:p>
      </dgm:t>
    </dgm:pt>
    <dgm:pt modelId="{E95213B8-0D41-479F-8D56-B0D2A458F7E5}" type="parTrans" cxnId="{CF9B9601-70A0-4CBD-9922-B3BCF710B2F5}">
      <dgm:prSet/>
      <dgm:spPr/>
      <dgm:t>
        <a:bodyPr/>
        <a:lstStyle/>
        <a:p>
          <a:endParaRPr lang="el-GR"/>
        </a:p>
      </dgm:t>
    </dgm:pt>
    <dgm:pt modelId="{7403DA87-8CDA-4323-978F-F4E0A03BAF4E}" type="sibTrans" cxnId="{CF9B9601-70A0-4CBD-9922-B3BCF710B2F5}">
      <dgm:prSet/>
      <dgm:spPr/>
      <dgm:t>
        <a:bodyPr/>
        <a:lstStyle/>
        <a:p>
          <a:endParaRPr lang="el-GR"/>
        </a:p>
      </dgm:t>
    </dgm:pt>
    <dgm:pt modelId="{F8C7498C-C080-4B2E-905F-539A49FB4284}" type="pres">
      <dgm:prSet presAssocID="{D0A12448-9ECE-4459-A986-E6B7EF6EDDD8}" presName="Name0" presStyleCnt="0">
        <dgm:presLayoutVars>
          <dgm:chMax val="1"/>
          <dgm:dir/>
          <dgm:animLvl val="ctr"/>
          <dgm:resizeHandles val="exact"/>
        </dgm:presLayoutVars>
      </dgm:prSet>
      <dgm:spPr/>
    </dgm:pt>
    <dgm:pt modelId="{13B9FB0E-A019-4E54-986C-B6C749885F31}" type="pres">
      <dgm:prSet presAssocID="{FD59F77F-44CF-46E7-A50D-CED422D8FC35}" presName="centerShape" presStyleLbl="node0" presStyleIdx="0" presStyleCnt="1"/>
      <dgm:spPr/>
    </dgm:pt>
    <dgm:pt modelId="{9387AEFE-C208-4A24-944C-6DF8FC143599}" type="pres">
      <dgm:prSet presAssocID="{888E0F99-684E-4E4C-B66A-B945F79E1DA4}" presName="node" presStyleLbl="node1" presStyleIdx="0" presStyleCnt="6">
        <dgm:presLayoutVars>
          <dgm:bulletEnabled val="1"/>
        </dgm:presLayoutVars>
      </dgm:prSet>
      <dgm:spPr/>
    </dgm:pt>
    <dgm:pt modelId="{015CF021-488B-47B5-93F9-83FDE53D8057}" type="pres">
      <dgm:prSet presAssocID="{888E0F99-684E-4E4C-B66A-B945F79E1DA4}" presName="dummy" presStyleCnt="0"/>
      <dgm:spPr/>
    </dgm:pt>
    <dgm:pt modelId="{50884B83-EFEB-4F5D-B0BF-43A755E844E0}" type="pres">
      <dgm:prSet presAssocID="{3432F623-A20E-46D8-9F8C-1390458AF290}" presName="sibTrans" presStyleLbl="sibTrans2D1" presStyleIdx="0" presStyleCnt="6"/>
      <dgm:spPr/>
    </dgm:pt>
    <dgm:pt modelId="{F3B0B1EC-A424-470E-8A80-0D5D331E02A8}" type="pres">
      <dgm:prSet presAssocID="{91CEA3E5-BC71-4C63-9285-E15B4A35CE63}" presName="node" presStyleLbl="node1" presStyleIdx="1" presStyleCnt="6">
        <dgm:presLayoutVars>
          <dgm:bulletEnabled val="1"/>
        </dgm:presLayoutVars>
      </dgm:prSet>
      <dgm:spPr/>
    </dgm:pt>
    <dgm:pt modelId="{6316AC31-F6E0-4ACA-B6CB-F699B4889EE1}" type="pres">
      <dgm:prSet presAssocID="{91CEA3E5-BC71-4C63-9285-E15B4A35CE63}" presName="dummy" presStyleCnt="0"/>
      <dgm:spPr/>
    </dgm:pt>
    <dgm:pt modelId="{C0353681-E7F3-412B-AD0F-A54337D09892}" type="pres">
      <dgm:prSet presAssocID="{44A400C4-AD61-4196-80DA-AB7A46F7B3D8}" presName="sibTrans" presStyleLbl="sibTrans2D1" presStyleIdx="1" presStyleCnt="6"/>
      <dgm:spPr/>
    </dgm:pt>
    <dgm:pt modelId="{FF2F898A-FA75-4C83-B97A-4606197BEE11}" type="pres">
      <dgm:prSet presAssocID="{3FD58BC4-81E0-4721-9956-A1BB49CC0483}" presName="node" presStyleLbl="node1" presStyleIdx="2" presStyleCnt="6">
        <dgm:presLayoutVars>
          <dgm:bulletEnabled val="1"/>
        </dgm:presLayoutVars>
      </dgm:prSet>
      <dgm:spPr/>
    </dgm:pt>
    <dgm:pt modelId="{F33D461B-3B3C-40EC-B72F-8E58435CCF0B}" type="pres">
      <dgm:prSet presAssocID="{3FD58BC4-81E0-4721-9956-A1BB49CC0483}" presName="dummy" presStyleCnt="0"/>
      <dgm:spPr/>
    </dgm:pt>
    <dgm:pt modelId="{7232EA19-CCA6-4CAA-8679-182D85DB3E46}" type="pres">
      <dgm:prSet presAssocID="{7403DA87-8CDA-4323-978F-F4E0A03BAF4E}" presName="sibTrans" presStyleLbl="sibTrans2D1" presStyleIdx="2" presStyleCnt="6"/>
      <dgm:spPr/>
    </dgm:pt>
    <dgm:pt modelId="{26723ABA-C15F-4A4B-8357-BB3FD90F7DAF}" type="pres">
      <dgm:prSet presAssocID="{506E5DCA-420D-415A-9557-90F0B96D7787}" presName="node" presStyleLbl="node1" presStyleIdx="3" presStyleCnt="6">
        <dgm:presLayoutVars>
          <dgm:bulletEnabled val="1"/>
        </dgm:presLayoutVars>
      </dgm:prSet>
      <dgm:spPr/>
    </dgm:pt>
    <dgm:pt modelId="{78269B5D-2E3E-410F-A073-D62B917B80F4}" type="pres">
      <dgm:prSet presAssocID="{506E5DCA-420D-415A-9557-90F0B96D7787}" presName="dummy" presStyleCnt="0"/>
      <dgm:spPr/>
    </dgm:pt>
    <dgm:pt modelId="{F62FF567-5CED-4454-9CBD-7BC1CD92A68B}" type="pres">
      <dgm:prSet presAssocID="{02C6087A-6AD3-48C5-B7CB-347B1EE4F392}" presName="sibTrans" presStyleLbl="sibTrans2D1" presStyleIdx="3" presStyleCnt="6"/>
      <dgm:spPr/>
    </dgm:pt>
    <dgm:pt modelId="{D13E48CF-E821-4C50-86EE-FD3D55C85F2C}" type="pres">
      <dgm:prSet presAssocID="{EE7568F4-403C-4121-BFD3-4382003F2274}" presName="node" presStyleLbl="node1" presStyleIdx="4" presStyleCnt="6">
        <dgm:presLayoutVars>
          <dgm:bulletEnabled val="1"/>
        </dgm:presLayoutVars>
      </dgm:prSet>
      <dgm:spPr/>
    </dgm:pt>
    <dgm:pt modelId="{F1FBDD11-20EE-4786-9B87-ED4656AB777B}" type="pres">
      <dgm:prSet presAssocID="{EE7568F4-403C-4121-BFD3-4382003F2274}" presName="dummy" presStyleCnt="0"/>
      <dgm:spPr/>
    </dgm:pt>
    <dgm:pt modelId="{86A5C527-B0B1-4029-A51D-7AD8904E6B90}" type="pres">
      <dgm:prSet presAssocID="{F59E2A2B-D1EC-4C37-9D5F-0B1984F1A315}" presName="sibTrans" presStyleLbl="sibTrans2D1" presStyleIdx="4" presStyleCnt="6"/>
      <dgm:spPr/>
    </dgm:pt>
    <dgm:pt modelId="{CCFA1721-9868-42A5-991A-A7225B07999C}" type="pres">
      <dgm:prSet presAssocID="{17EF86F1-D053-4AF9-8F6B-829DED41CA50}" presName="node" presStyleLbl="node1" presStyleIdx="5" presStyleCnt="6">
        <dgm:presLayoutVars>
          <dgm:bulletEnabled val="1"/>
        </dgm:presLayoutVars>
      </dgm:prSet>
      <dgm:spPr/>
    </dgm:pt>
    <dgm:pt modelId="{C9A2D434-9E2A-4FCA-87EA-5CC0A7FE7C68}" type="pres">
      <dgm:prSet presAssocID="{17EF86F1-D053-4AF9-8F6B-829DED41CA50}" presName="dummy" presStyleCnt="0"/>
      <dgm:spPr/>
    </dgm:pt>
    <dgm:pt modelId="{F3950262-B8B8-45D4-A505-765782231029}" type="pres">
      <dgm:prSet presAssocID="{EE9BD8BC-0326-48EC-82C2-CAF6E2BE93A1}" presName="sibTrans" presStyleLbl="sibTrans2D1" presStyleIdx="5" presStyleCnt="6"/>
      <dgm:spPr/>
    </dgm:pt>
  </dgm:ptLst>
  <dgm:cxnLst>
    <dgm:cxn modelId="{CF9B9601-70A0-4CBD-9922-B3BCF710B2F5}" srcId="{FD59F77F-44CF-46E7-A50D-CED422D8FC35}" destId="{3FD58BC4-81E0-4721-9956-A1BB49CC0483}" srcOrd="2" destOrd="0" parTransId="{E95213B8-0D41-479F-8D56-B0D2A458F7E5}" sibTransId="{7403DA87-8CDA-4323-978F-F4E0A03BAF4E}"/>
    <dgm:cxn modelId="{7E064003-5EE5-4D20-A355-9DDFC2692248}" type="presOf" srcId="{02C6087A-6AD3-48C5-B7CB-347B1EE4F392}" destId="{F62FF567-5CED-4454-9CBD-7BC1CD92A68B}" srcOrd="0" destOrd="0" presId="urn:microsoft.com/office/officeart/2005/8/layout/radial6"/>
    <dgm:cxn modelId="{AA1DBE19-61CD-4F4E-B16E-813346812FF9}" srcId="{FD59F77F-44CF-46E7-A50D-CED422D8FC35}" destId="{888E0F99-684E-4E4C-B66A-B945F79E1DA4}" srcOrd="0" destOrd="0" parTransId="{DF3606C8-0ECE-4F32-AE74-2D04191A5496}" sibTransId="{3432F623-A20E-46D8-9F8C-1390458AF290}"/>
    <dgm:cxn modelId="{1194811D-7751-43D0-B3EF-957FF4D13FA4}" type="presOf" srcId="{3FD58BC4-81E0-4721-9956-A1BB49CC0483}" destId="{FF2F898A-FA75-4C83-B97A-4606197BEE11}" srcOrd="0" destOrd="0" presId="urn:microsoft.com/office/officeart/2005/8/layout/radial6"/>
    <dgm:cxn modelId="{44009824-F55D-49F8-B09A-F54642A34B28}" type="presOf" srcId="{D0A12448-9ECE-4459-A986-E6B7EF6EDDD8}" destId="{F8C7498C-C080-4B2E-905F-539A49FB4284}" srcOrd="0" destOrd="0" presId="urn:microsoft.com/office/officeart/2005/8/layout/radial6"/>
    <dgm:cxn modelId="{63831628-0404-4519-8466-E1112B532E8E}" type="presOf" srcId="{F59E2A2B-D1EC-4C37-9D5F-0B1984F1A315}" destId="{86A5C527-B0B1-4029-A51D-7AD8904E6B90}" srcOrd="0" destOrd="0" presId="urn:microsoft.com/office/officeart/2005/8/layout/radial6"/>
    <dgm:cxn modelId="{B323F32D-D951-4130-8B98-BBEF1794ECFD}" type="presOf" srcId="{506E5DCA-420D-415A-9557-90F0B96D7787}" destId="{26723ABA-C15F-4A4B-8357-BB3FD90F7DAF}" srcOrd="0" destOrd="0" presId="urn:microsoft.com/office/officeart/2005/8/layout/radial6"/>
    <dgm:cxn modelId="{52E42131-1AFF-4C09-AA78-90A50A11C19D}" type="presOf" srcId="{EE7568F4-403C-4121-BFD3-4382003F2274}" destId="{D13E48CF-E821-4C50-86EE-FD3D55C85F2C}" srcOrd="0" destOrd="0" presId="urn:microsoft.com/office/officeart/2005/8/layout/radial6"/>
    <dgm:cxn modelId="{DB3F9D5F-707E-44C2-A302-DCBA56E5F79A}" srcId="{FD59F77F-44CF-46E7-A50D-CED422D8FC35}" destId="{506E5DCA-420D-415A-9557-90F0B96D7787}" srcOrd="3" destOrd="0" parTransId="{AF9D668C-DA18-4D0E-A1D9-F4FDBB8920A5}" sibTransId="{02C6087A-6AD3-48C5-B7CB-347B1EE4F392}"/>
    <dgm:cxn modelId="{9BDA544D-FFC7-4566-85EE-67E08B2E9FFB}" type="presOf" srcId="{7403DA87-8CDA-4323-978F-F4E0A03BAF4E}" destId="{7232EA19-CCA6-4CAA-8679-182D85DB3E46}" srcOrd="0" destOrd="0" presId="urn:microsoft.com/office/officeart/2005/8/layout/radial6"/>
    <dgm:cxn modelId="{A820894F-1502-46E9-86C5-A29CDEF13893}" srcId="{FD59F77F-44CF-46E7-A50D-CED422D8FC35}" destId="{91CEA3E5-BC71-4C63-9285-E15B4A35CE63}" srcOrd="1" destOrd="0" parTransId="{FC20B8F2-B4C1-4F3A-BC42-476F5CEB0121}" sibTransId="{44A400C4-AD61-4196-80DA-AB7A46F7B3D8}"/>
    <dgm:cxn modelId="{50FC9771-FC8D-45FD-A1CC-44C9DD0B4419}" type="presOf" srcId="{888E0F99-684E-4E4C-B66A-B945F79E1DA4}" destId="{9387AEFE-C208-4A24-944C-6DF8FC143599}" srcOrd="0" destOrd="0" presId="urn:microsoft.com/office/officeart/2005/8/layout/radial6"/>
    <dgm:cxn modelId="{3B4FBB82-C96D-4007-A539-434FC0A151C1}" srcId="{FD59F77F-44CF-46E7-A50D-CED422D8FC35}" destId="{17EF86F1-D053-4AF9-8F6B-829DED41CA50}" srcOrd="5" destOrd="0" parTransId="{58519EB5-BEDE-45B1-B0E7-27245735F3A3}" sibTransId="{EE9BD8BC-0326-48EC-82C2-CAF6E2BE93A1}"/>
    <dgm:cxn modelId="{8E141885-7D69-4970-8F07-EE3A5ED43F16}" type="presOf" srcId="{44A400C4-AD61-4196-80DA-AB7A46F7B3D8}" destId="{C0353681-E7F3-412B-AD0F-A54337D09892}" srcOrd="0" destOrd="0" presId="urn:microsoft.com/office/officeart/2005/8/layout/radial6"/>
    <dgm:cxn modelId="{178F0887-70AD-4808-A20D-F3D87AE53B54}" type="presOf" srcId="{91CEA3E5-BC71-4C63-9285-E15B4A35CE63}" destId="{F3B0B1EC-A424-470E-8A80-0D5D331E02A8}" srcOrd="0" destOrd="0" presId="urn:microsoft.com/office/officeart/2005/8/layout/radial6"/>
    <dgm:cxn modelId="{4C46349A-BC2E-460A-B3DC-CC86C2E8EB8C}" type="presOf" srcId="{FD59F77F-44CF-46E7-A50D-CED422D8FC35}" destId="{13B9FB0E-A019-4E54-986C-B6C749885F31}" srcOrd="0" destOrd="0" presId="urn:microsoft.com/office/officeart/2005/8/layout/radial6"/>
    <dgm:cxn modelId="{C3EB28B8-4789-4D20-A7BA-08C0E101B146}" srcId="{D0A12448-9ECE-4459-A986-E6B7EF6EDDD8}" destId="{FD59F77F-44CF-46E7-A50D-CED422D8FC35}" srcOrd="0" destOrd="0" parTransId="{4101B53E-5160-4802-9B4C-E4A2EDC8C577}" sibTransId="{7BDBC23E-3B87-48C6-9702-55922916FB9A}"/>
    <dgm:cxn modelId="{6268C1BE-1B4A-4E84-BB53-C956D66D700E}" srcId="{FD59F77F-44CF-46E7-A50D-CED422D8FC35}" destId="{EE7568F4-403C-4121-BFD3-4382003F2274}" srcOrd="4" destOrd="0" parTransId="{43C6D98A-F033-4750-8762-E3DAEB89D9E9}" sibTransId="{F59E2A2B-D1EC-4C37-9D5F-0B1984F1A315}"/>
    <dgm:cxn modelId="{D80017EA-391D-4F42-B9EB-05EEE91083DA}" type="presOf" srcId="{17EF86F1-D053-4AF9-8F6B-829DED41CA50}" destId="{CCFA1721-9868-42A5-991A-A7225B07999C}" srcOrd="0" destOrd="0" presId="urn:microsoft.com/office/officeart/2005/8/layout/radial6"/>
    <dgm:cxn modelId="{6991BBF1-C878-468C-B9CD-38D1E7943ECA}" type="presOf" srcId="{EE9BD8BC-0326-48EC-82C2-CAF6E2BE93A1}" destId="{F3950262-B8B8-45D4-A505-765782231029}" srcOrd="0" destOrd="0" presId="urn:microsoft.com/office/officeart/2005/8/layout/radial6"/>
    <dgm:cxn modelId="{E0D263FC-C2FF-4C26-97FA-D25AF2247009}" type="presOf" srcId="{3432F623-A20E-46D8-9F8C-1390458AF290}" destId="{50884B83-EFEB-4F5D-B0BF-43A755E844E0}" srcOrd="0" destOrd="0" presId="urn:microsoft.com/office/officeart/2005/8/layout/radial6"/>
    <dgm:cxn modelId="{4324C5FF-795F-4317-9B5B-F595949B3CE1}" type="presParOf" srcId="{F8C7498C-C080-4B2E-905F-539A49FB4284}" destId="{13B9FB0E-A019-4E54-986C-B6C749885F31}" srcOrd="0" destOrd="0" presId="urn:microsoft.com/office/officeart/2005/8/layout/radial6"/>
    <dgm:cxn modelId="{C3487940-CCA6-49EE-8AB4-F72442C3BD84}" type="presParOf" srcId="{F8C7498C-C080-4B2E-905F-539A49FB4284}" destId="{9387AEFE-C208-4A24-944C-6DF8FC143599}" srcOrd="1" destOrd="0" presId="urn:microsoft.com/office/officeart/2005/8/layout/radial6"/>
    <dgm:cxn modelId="{DC0D9746-08C6-45CE-8E53-F028A9BA154D}" type="presParOf" srcId="{F8C7498C-C080-4B2E-905F-539A49FB4284}" destId="{015CF021-488B-47B5-93F9-83FDE53D8057}" srcOrd="2" destOrd="0" presId="urn:microsoft.com/office/officeart/2005/8/layout/radial6"/>
    <dgm:cxn modelId="{25B4BCD6-D247-433C-8F2C-6755F32EBA7F}" type="presParOf" srcId="{F8C7498C-C080-4B2E-905F-539A49FB4284}" destId="{50884B83-EFEB-4F5D-B0BF-43A755E844E0}" srcOrd="3" destOrd="0" presId="urn:microsoft.com/office/officeart/2005/8/layout/radial6"/>
    <dgm:cxn modelId="{894057D5-7864-42AC-B684-BC4845E73086}" type="presParOf" srcId="{F8C7498C-C080-4B2E-905F-539A49FB4284}" destId="{F3B0B1EC-A424-470E-8A80-0D5D331E02A8}" srcOrd="4" destOrd="0" presId="urn:microsoft.com/office/officeart/2005/8/layout/radial6"/>
    <dgm:cxn modelId="{1E2EA4C1-CBE3-46EE-88AC-B392C816ADB5}" type="presParOf" srcId="{F8C7498C-C080-4B2E-905F-539A49FB4284}" destId="{6316AC31-F6E0-4ACA-B6CB-F699B4889EE1}" srcOrd="5" destOrd="0" presId="urn:microsoft.com/office/officeart/2005/8/layout/radial6"/>
    <dgm:cxn modelId="{E78042CC-56C0-4CD3-9823-E4C8431781FF}" type="presParOf" srcId="{F8C7498C-C080-4B2E-905F-539A49FB4284}" destId="{C0353681-E7F3-412B-AD0F-A54337D09892}" srcOrd="6" destOrd="0" presId="urn:microsoft.com/office/officeart/2005/8/layout/radial6"/>
    <dgm:cxn modelId="{D26267C8-9E0C-40EE-A6B8-59A241D1D761}" type="presParOf" srcId="{F8C7498C-C080-4B2E-905F-539A49FB4284}" destId="{FF2F898A-FA75-4C83-B97A-4606197BEE11}" srcOrd="7" destOrd="0" presId="urn:microsoft.com/office/officeart/2005/8/layout/radial6"/>
    <dgm:cxn modelId="{D9961158-FF09-4BD6-B428-010EDD2D0C8F}" type="presParOf" srcId="{F8C7498C-C080-4B2E-905F-539A49FB4284}" destId="{F33D461B-3B3C-40EC-B72F-8E58435CCF0B}" srcOrd="8" destOrd="0" presId="urn:microsoft.com/office/officeart/2005/8/layout/radial6"/>
    <dgm:cxn modelId="{7430C915-0DF2-43EB-ADFF-150F12BDCE3F}" type="presParOf" srcId="{F8C7498C-C080-4B2E-905F-539A49FB4284}" destId="{7232EA19-CCA6-4CAA-8679-182D85DB3E46}" srcOrd="9" destOrd="0" presId="urn:microsoft.com/office/officeart/2005/8/layout/radial6"/>
    <dgm:cxn modelId="{CA6F694D-C303-43AB-A941-C773BDB1D0DF}" type="presParOf" srcId="{F8C7498C-C080-4B2E-905F-539A49FB4284}" destId="{26723ABA-C15F-4A4B-8357-BB3FD90F7DAF}" srcOrd="10" destOrd="0" presId="urn:microsoft.com/office/officeart/2005/8/layout/radial6"/>
    <dgm:cxn modelId="{507EFA6B-82A3-48D8-9C90-336EE5DC5032}" type="presParOf" srcId="{F8C7498C-C080-4B2E-905F-539A49FB4284}" destId="{78269B5D-2E3E-410F-A073-D62B917B80F4}" srcOrd="11" destOrd="0" presId="urn:microsoft.com/office/officeart/2005/8/layout/radial6"/>
    <dgm:cxn modelId="{525CD80C-D500-4B35-96FA-339C4B3418F3}" type="presParOf" srcId="{F8C7498C-C080-4B2E-905F-539A49FB4284}" destId="{F62FF567-5CED-4454-9CBD-7BC1CD92A68B}" srcOrd="12" destOrd="0" presId="urn:microsoft.com/office/officeart/2005/8/layout/radial6"/>
    <dgm:cxn modelId="{FE8BEEF1-DF0B-4773-8B85-A3CD2C57F5E8}" type="presParOf" srcId="{F8C7498C-C080-4B2E-905F-539A49FB4284}" destId="{D13E48CF-E821-4C50-86EE-FD3D55C85F2C}" srcOrd="13" destOrd="0" presId="urn:microsoft.com/office/officeart/2005/8/layout/radial6"/>
    <dgm:cxn modelId="{7C17DE88-C4C2-4DA1-8665-7E70C2B801D7}" type="presParOf" srcId="{F8C7498C-C080-4B2E-905F-539A49FB4284}" destId="{F1FBDD11-20EE-4786-9B87-ED4656AB777B}" srcOrd="14" destOrd="0" presId="urn:microsoft.com/office/officeart/2005/8/layout/radial6"/>
    <dgm:cxn modelId="{39FF9D9A-C34F-4D83-94DB-C449AF33EB14}" type="presParOf" srcId="{F8C7498C-C080-4B2E-905F-539A49FB4284}" destId="{86A5C527-B0B1-4029-A51D-7AD8904E6B90}" srcOrd="15" destOrd="0" presId="urn:microsoft.com/office/officeart/2005/8/layout/radial6"/>
    <dgm:cxn modelId="{D4621E36-C836-4E2F-ABC6-4A58D6E09B07}" type="presParOf" srcId="{F8C7498C-C080-4B2E-905F-539A49FB4284}" destId="{CCFA1721-9868-42A5-991A-A7225B07999C}" srcOrd="16" destOrd="0" presId="urn:microsoft.com/office/officeart/2005/8/layout/radial6"/>
    <dgm:cxn modelId="{218D8CFE-7482-4B88-899B-F4FE44BAEA2F}" type="presParOf" srcId="{F8C7498C-C080-4B2E-905F-539A49FB4284}" destId="{C9A2D434-9E2A-4FCA-87EA-5CC0A7FE7C68}" srcOrd="17" destOrd="0" presId="urn:microsoft.com/office/officeart/2005/8/layout/radial6"/>
    <dgm:cxn modelId="{C5AA2654-2ED1-4403-AF99-271B5A3E6C06}" type="presParOf" srcId="{F8C7498C-C080-4B2E-905F-539A49FB4284}" destId="{F3950262-B8B8-45D4-A505-765782231029}"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67220-95B3-4C60-B09D-5489B68EE79C}">
      <dsp:nvSpPr>
        <dsp:cNvPr id="0" name=""/>
        <dsp:cNvSpPr/>
      </dsp:nvSpPr>
      <dsp:spPr>
        <a:xfrm>
          <a:off x="2176" y="622833"/>
          <a:ext cx="2183333" cy="2183333"/>
        </a:xfrm>
        <a:prstGeom prst="ellipse">
          <a:avLst/>
        </a:prstGeom>
        <a:solidFill>
          <a:srgbClr val="00999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0156" tIns="22860" rIns="120156" bIns="22860" numCol="1" spcCol="1270" anchor="ctr" anchorCtr="0">
          <a:noAutofit/>
        </a:bodyPr>
        <a:lstStyle/>
        <a:p>
          <a:pPr marL="0" lvl="0" indent="0" algn="ctr" defTabSz="800100">
            <a:lnSpc>
              <a:spcPct val="90000"/>
            </a:lnSpc>
            <a:spcBef>
              <a:spcPct val="0"/>
            </a:spcBef>
            <a:spcAft>
              <a:spcPct val="35000"/>
            </a:spcAft>
            <a:buNone/>
          </a:pPr>
          <a:r>
            <a:rPr lang="el-GR" sz="1800" kern="1200" dirty="0"/>
            <a:t>Διάρκεια φοίτησης</a:t>
          </a:r>
          <a:r>
            <a:rPr lang="en-US" sz="1800" kern="1200" dirty="0"/>
            <a:t>:</a:t>
          </a:r>
        </a:p>
        <a:p>
          <a:pPr marL="0" lvl="0" indent="0" algn="ctr" defTabSz="800100">
            <a:lnSpc>
              <a:spcPct val="90000"/>
            </a:lnSpc>
            <a:spcBef>
              <a:spcPct val="0"/>
            </a:spcBef>
            <a:spcAft>
              <a:spcPct val="35000"/>
            </a:spcAft>
            <a:buNone/>
          </a:pPr>
          <a:r>
            <a:rPr lang="el-GR" sz="1800" kern="1200" dirty="0"/>
            <a:t>1 έτος</a:t>
          </a:r>
        </a:p>
      </dsp:txBody>
      <dsp:txXfrm>
        <a:off x="321918" y="942575"/>
        <a:ext cx="1543849" cy="1543849"/>
      </dsp:txXfrm>
    </dsp:sp>
    <dsp:sp modelId="{CFB5A061-D214-41E1-A9F4-05417C31045B}">
      <dsp:nvSpPr>
        <dsp:cNvPr id="0" name=""/>
        <dsp:cNvSpPr/>
      </dsp:nvSpPr>
      <dsp:spPr>
        <a:xfrm>
          <a:off x="1748842" y="622833"/>
          <a:ext cx="2183333" cy="2183333"/>
        </a:xfrm>
        <a:prstGeom prst="ellipse">
          <a:avLst/>
        </a:prstGeom>
        <a:solidFill>
          <a:srgbClr val="00999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0156" tIns="22860" rIns="120156" bIns="22860" numCol="1" spcCol="1270" anchor="ctr" anchorCtr="0">
          <a:noAutofit/>
        </a:bodyPr>
        <a:lstStyle/>
        <a:p>
          <a:pPr marL="0" lvl="0" indent="0" algn="ctr" defTabSz="800100">
            <a:lnSpc>
              <a:spcPct val="90000"/>
            </a:lnSpc>
            <a:spcBef>
              <a:spcPct val="0"/>
            </a:spcBef>
            <a:spcAft>
              <a:spcPct val="35000"/>
            </a:spcAft>
            <a:buNone/>
          </a:pPr>
          <a:r>
            <a:rPr lang="el-GR" sz="1800" kern="1200" dirty="0"/>
            <a:t>60 </a:t>
          </a:r>
          <a:r>
            <a:rPr lang="en-US" sz="1800" kern="1200" dirty="0"/>
            <a:t>ECTS</a:t>
          </a:r>
          <a:endParaRPr lang="el-GR" sz="1800" kern="1200" dirty="0"/>
        </a:p>
      </dsp:txBody>
      <dsp:txXfrm>
        <a:off x="2068584" y="942575"/>
        <a:ext cx="1543849" cy="1543849"/>
      </dsp:txXfrm>
    </dsp:sp>
    <dsp:sp modelId="{85F3583D-1728-4A32-855C-C48B4FE6CA3C}">
      <dsp:nvSpPr>
        <dsp:cNvPr id="0" name=""/>
        <dsp:cNvSpPr/>
      </dsp:nvSpPr>
      <dsp:spPr>
        <a:xfrm>
          <a:off x="3495509" y="622833"/>
          <a:ext cx="2183333" cy="2183333"/>
        </a:xfrm>
        <a:prstGeom prst="ellipse">
          <a:avLst/>
        </a:prstGeom>
        <a:solidFill>
          <a:srgbClr val="00999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0156" tIns="22860" rIns="120156" bIns="22860" numCol="1" spcCol="1270" anchor="ctr" anchorCtr="0">
          <a:noAutofit/>
        </a:bodyPr>
        <a:lstStyle/>
        <a:p>
          <a:pPr marL="0" lvl="0" indent="0" algn="ctr" defTabSz="800100">
            <a:lnSpc>
              <a:spcPct val="90000"/>
            </a:lnSpc>
            <a:spcBef>
              <a:spcPct val="0"/>
            </a:spcBef>
            <a:spcAft>
              <a:spcPct val="35000"/>
            </a:spcAft>
            <a:buNone/>
          </a:pPr>
          <a:r>
            <a:rPr lang="en-US" sz="1800" kern="1200" dirty="0"/>
            <a:t>7 </a:t>
          </a:r>
          <a:r>
            <a:rPr lang="el-GR" sz="1800" kern="1200" dirty="0"/>
            <a:t>Μαθήματα</a:t>
          </a:r>
        </a:p>
        <a:p>
          <a:pPr marL="0" lvl="0" indent="0" algn="ctr" defTabSz="800100">
            <a:lnSpc>
              <a:spcPct val="90000"/>
            </a:lnSpc>
            <a:spcBef>
              <a:spcPct val="0"/>
            </a:spcBef>
            <a:spcAft>
              <a:spcPct val="35000"/>
            </a:spcAft>
            <a:buNone/>
          </a:pPr>
          <a:r>
            <a:rPr lang="el-GR" sz="1800" kern="1200" dirty="0"/>
            <a:t>&amp;</a:t>
          </a:r>
        </a:p>
        <a:p>
          <a:pPr marL="0" lvl="0" indent="0" algn="ctr" defTabSz="800100">
            <a:lnSpc>
              <a:spcPct val="90000"/>
            </a:lnSpc>
            <a:spcBef>
              <a:spcPct val="0"/>
            </a:spcBef>
            <a:spcAft>
              <a:spcPct val="35000"/>
            </a:spcAft>
            <a:buNone/>
          </a:pPr>
          <a:r>
            <a:rPr lang="el-GR" sz="1800" kern="1200" dirty="0"/>
            <a:t>Υποχρεωτική Διπλωματική Εργασία</a:t>
          </a:r>
        </a:p>
      </dsp:txBody>
      <dsp:txXfrm>
        <a:off x="3815251" y="942575"/>
        <a:ext cx="1543849" cy="1543849"/>
      </dsp:txXfrm>
    </dsp:sp>
    <dsp:sp modelId="{840CA6E0-D753-4651-B82A-8959FF1257AD}">
      <dsp:nvSpPr>
        <dsp:cNvPr id="0" name=""/>
        <dsp:cNvSpPr/>
      </dsp:nvSpPr>
      <dsp:spPr>
        <a:xfrm>
          <a:off x="5242176" y="622833"/>
          <a:ext cx="2183333" cy="2183333"/>
        </a:xfrm>
        <a:prstGeom prst="ellipse">
          <a:avLst/>
        </a:prstGeom>
        <a:solidFill>
          <a:srgbClr val="00999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0156" tIns="22860" rIns="120156" bIns="22860" numCol="1" spcCol="1270" anchor="ctr" anchorCtr="0">
          <a:noAutofit/>
        </a:bodyPr>
        <a:lstStyle/>
        <a:p>
          <a:pPr marL="0" lvl="0" indent="0" algn="ctr" defTabSz="800100">
            <a:lnSpc>
              <a:spcPct val="90000"/>
            </a:lnSpc>
            <a:spcBef>
              <a:spcPct val="0"/>
            </a:spcBef>
            <a:spcAft>
              <a:spcPct val="35000"/>
            </a:spcAft>
            <a:buNone/>
          </a:pPr>
          <a:r>
            <a:rPr lang="el-GR" sz="1800" kern="1200" dirty="0"/>
            <a:t>Υβριδικό Σύστημα Εκπαίδευσης</a:t>
          </a:r>
        </a:p>
      </dsp:txBody>
      <dsp:txXfrm>
        <a:off x="5561918" y="942575"/>
        <a:ext cx="1543849" cy="1543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F8E8-6CA0-47C1-8080-21F4983C70A6}">
      <dsp:nvSpPr>
        <dsp:cNvPr id="0" name=""/>
        <dsp:cNvSpPr/>
      </dsp:nvSpPr>
      <dsp:spPr>
        <a:xfrm>
          <a:off x="3109" y="2186822"/>
          <a:ext cx="3788340" cy="1045021"/>
        </a:xfrm>
        <a:prstGeom prst="chevron">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l-GR" sz="2400" kern="1200" dirty="0"/>
            <a:t>Συντονιστική Επιτροπή ΠΜΣ</a:t>
          </a:r>
        </a:p>
      </dsp:txBody>
      <dsp:txXfrm>
        <a:off x="525620" y="2186822"/>
        <a:ext cx="2743319" cy="1045021"/>
      </dsp:txXfrm>
    </dsp:sp>
    <dsp:sp modelId="{AAC866EE-3B94-49B0-866B-B109FDD60A31}">
      <dsp:nvSpPr>
        <dsp:cNvPr id="0" name=""/>
        <dsp:cNvSpPr/>
      </dsp:nvSpPr>
      <dsp:spPr>
        <a:xfrm>
          <a:off x="3412615" y="2186822"/>
          <a:ext cx="3788340" cy="1045021"/>
        </a:xfrm>
        <a:prstGeom prst="chevron">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l-GR" sz="2400" kern="1200" dirty="0"/>
            <a:t>Συνέλευση ΤΓΦΠΑΠ</a:t>
          </a:r>
        </a:p>
      </dsp:txBody>
      <dsp:txXfrm>
        <a:off x="3935126" y="2186822"/>
        <a:ext cx="2743319" cy="1045021"/>
      </dsp:txXfrm>
    </dsp:sp>
    <dsp:sp modelId="{D3D486E7-277B-4AFE-9BD5-A717267BC2F1}">
      <dsp:nvSpPr>
        <dsp:cNvPr id="0" name=""/>
        <dsp:cNvSpPr/>
      </dsp:nvSpPr>
      <dsp:spPr>
        <a:xfrm>
          <a:off x="6822122" y="2186822"/>
          <a:ext cx="3788340" cy="1045021"/>
        </a:xfrm>
        <a:prstGeom prst="chevron">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l-GR" sz="2400" kern="1200" dirty="0"/>
            <a:t>Σύγκλητος ΠΘ</a:t>
          </a:r>
        </a:p>
      </dsp:txBody>
      <dsp:txXfrm>
        <a:off x="7344633" y="2186822"/>
        <a:ext cx="2743319" cy="1045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7CB7D-18F4-44FC-8603-F6D5306683D3}">
      <dsp:nvSpPr>
        <dsp:cNvPr id="0" name=""/>
        <dsp:cNvSpPr/>
      </dsp:nvSpPr>
      <dsp:spPr>
        <a:xfrm>
          <a:off x="664922" y="1329502"/>
          <a:ext cx="4425068" cy="1199070"/>
        </a:xfrm>
        <a:prstGeom prst="leftRightRibbon">
          <a:avLst/>
        </a:prstGeom>
        <a:solidFill>
          <a:srgbClr val="009999"/>
        </a:solidFill>
        <a:ln w="12700" cap="flat" cmpd="sng" algn="ctr">
          <a:solidFill>
            <a:srgbClr val="009999"/>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943D4-8872-48D4-B376-FEA69F3CD1F4}">
      <dsp:nvSpPr>
        <dsp:cNvPr id="0" name=""/>
        <dsp:cNvSpPr/>
      </dsp:nvSpPr>
      <dsp:spPr>
        <a:xfrm>
          <a:off x="951813" y="1550414"/>
          <a:ext cx="1899121" cy="6007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marL="0" lvl="0" indent="0" algn="ctr" defTabSz="1244600">
            <a:lnSpc>
              <a:spcPct val="90000"/>
            </a:lnSpc>
            <a:spcBef>
              <a:spcPct val="0"/>
            </a:spcBef>
            <a:spcAft>
              <a:spcPct val="35000"/>
            </a:spcAft>
            <a:buNone/>
          </a:pPr>
          <a:r>
            <a:rPr lang="el-GR" sz="2800" kern="1200" dirty="0"/>
            <a:t>ΟΜΕΑ</a:t>
          </a:r>
        </a:p>
      </dsp:txBody>
      <dsp:txXfrm>
        <a:off x="951813" y="1550414"/>
        <a:ext cx="1899121" cy="600719"/>
      </dsp:txXfrm>
    </dsp:sp>
    <dsp:sp modelId="{128666E9-A3F2-45EC-81AD-B536C728EAFA}">
      <dsp:nvSpPr>
        <dsp:cNvPr id="0" name=""/>
        <dsp:cNvSpPr/>
      </dsp:nvSpPr>
      <dsp:spPr>
        <a:xfrm>
          <a:off x="2859243" y="1805221"/>
          <a:ext cx="1780114" cy="4853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marL="0" lvl="0" indent="0" algn="ctr" defTabSz="1244600">
            <a:lnSpc>
              <a:spcPct val="90000"/>
            </a:lnSpc>
            <a:spcBef>
              <a:spcPct val="0"/>
            </a:spcBef>
            <a:spcAft>
              <a:spcPct val="35000"/>
            </a:spcAft>
            <a:buNone/>
          </a:pPr>
          <a:r>
            <a:rPr lang="el-GR" sz="2800" kern="1200" dirty="0"/>
            <a:t>ΜΟΔΙΠ</a:t>
          </a:r>
        </a:p>
      </dsp:txBody>
      <dsp:txXfrm>
        <a:off x="2859243" y="1805221"/>
        <a:ext cx="1780114" cy="4853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F120C-4100-47A8-8CF1-025FAD7EB1E3}">
      <dsp:nvSpPr>
        <dsp:cNvPr id="0" name=""/>
        <dsp:cNvSpPr/>
      </dsp:nvSpPr>
      <dsp:spPr>
        <a:xfrm>
          <a:off x="-7246922" y="-1108686"/>
          <a:ext cx="8631828" cy="8631828"/>
        </a:xfrm>
        <a:prstGeom prst="blockArc">
          <a:avLst>
            <a:gd name="adj1" fmla="val 18900000"/>
            <a:gd name="adj2" fmla="val 2700000"/>
            <a:gd name="adj3" fmla="val 25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313735-AD39-4E0F-82F8-FDE9708ED589}">
      <dsp:nvSpPr>
        <dsp:cNvPr id="0" name=""/>
        <dsp:cNvSpPr/>
      </dsp:nvSpPr>
      <dsp:spPr>
        <a:xfrm>
          <a:off x="449974" y="304799"/>
          <a:ext cx="11126621" cy="556549"/>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13" tIns="55880" rIns="55880" bIns="55880" numCol="1" spcCol="1270" anchor="ctr" anchorCtr="0">
          <a:noAutofit/>
        </a:bodyPr>
        <a:lstStyle/>
        <a:p>
          <a:pPr marL="0" lvl="0" indent="0" algn="l" defTabSz="977900">
            <a:lnSpc>
              <a:spcPct val="90000"/>
            </a:lnSpc>
            <a:spcBef>
              <a:spcPct val="0"/>
            </a:spcBef>
            <a:spcAft>
              <a:spcPct val="35000"/>
            </a:spcAft>
            <a:buNone/>
          </a:pPr>
          <a:r>
            <a:rPr lang="el-GR" sz="2200" b="0" kern="1200" dirty="0"/>
            <a:t>Σκοπιμότητα – Αναγκαιότητα υλοποίησης του ΠΜΣ</a:t>
          </a:r>
        </a:p>
      </dsp:txBody>
      <dsp:txXfrm>
        <a:off x="449974" y="304799"/>
        <a:ext cx="11126621" cy="556549"/>
      </dsp:txXfrm>
    </dsp:sp>
    <dsp:sp modelId="{2ACD2512-8085-4BF7-AAAC-3F248D9E6D56}">
      <dsp:nvSpPr>
        <dsp:cNvPr id="0" name=""/>
        <dsp:cNvSpPr/>
      </dsp:nvSpPr>
      <dsp:spPr>
        <a:xfrm>
          <a:off x="85632" y="218732"/>
          <a:ext cx="728682" cy="728682"/>
        </a:xfrm>
        <a:prstGeom prst="ellipse">
          <a:avLst/>
        </a:prstGeom>
        <a:solidFill>
          <a:schemeClr val="lt1">
            <a:hueOff val="0"/>
            <a:satOff val="0"/>
            <a:lumOff val="0"/>
            <a:alphaOff val="0"/>
          </a:schemeClr>
        </a:solidFill>
        <a:ln w="12700" cap="flat" cmpd="sng" algn="ctr">
          <a:solidFill>
            <a:srgbClr val="339966"/>
          </a:solidFill>
          <a:prstDash val="solid"/>
          <a:miter lim="800000"/>
        </a:ln>
        <a:effectLst/>
      </dsp:spPr>
      <dsp:style>
        <a:lnRef idx="2">
          <a:scrgbClr r="0" g="0" b="0"/>
        </a:lnRef>
        <a:fillRef idx="1">
          <a:scrgbClr r="0" g="0" b="0"/>
        </a:fillRef>
        <a:effectRef idx="0">
          <a:scrgbClr r="0" g="0" b="0"/>
        </a:effectRef>
        <a:fontRef idx="minor"/>
      </dsp:style>
    </dsp:sp>
    <dsp:sp modelId="{AEB56036-5193-4B6B-9058-A1B6FE82D9B8}">
      <dsp:nvSpPr>
        <dsp:cNvPr id="0" name=""/>
        <dsp:cNvSpPr/>
      </dsp:nvSpPr>
      <dsp:spPr>
        <a:xfrm>
          <a:off x="977883" y="1049121"/>
          <a:ext cx="10598712" cy="556549"/>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13" tIns="55880" rIns="55880" bIns="55880" numCol="1" spcCol="1270" anchor="ctr" anchorCtr="0">
          <a:noAutofit/>
        </a:bodyPr>
        <a:lstStyle/>
        <a:p>
          <a:pPr marL="0" lvl="0" indent="0" algn="l" defTabSz="977900">
            <a:lnSpc>
              <a:spcPct val="90000"/>
            </a:lnSpc>
            <a:spcBef>
              <a:spcPct val="0"/>
            </a:spcBef>
            <a:spcAft>
              <a:spcPct val="35000"/>
            </a:spcAft>
            <a:buNone/>
          </a:pPr>
          <a:r>
            <a:rPr lang="el-GR" sz="2200" b="0" kern="1200" dirty="0"/>
            <a:t>Στρατηγική ΠΜΣ - </a:t>
          </a:r>
          <a:r>
            <a:rPr lang="el-GR" sz="2200" b="0" kern="1200" dirty="0" err="1"/>
            <a:t>Στοχοθεσία</a:t>
          </a:r>
          <a:r>
            <a:rPr lang="el-GR" sz="2200" b="0" kern="1200" dirty="0"/>
            <a:t> ποιότητας</a:t>
          </a:r>
        </a:p>
      </dsp:txBody>
      <dsp:txXfrm>
        <a:off x="977883" y="1049121"/>
        <a:ext cx="10598712" cy="556549"/>
      </dsp:txXfrm>
    </dsp:sp>
    <dsp:sp modelId="{A2739960-8CD9-48A9-ACEE-D0CA2F04B8B4}">
      <dsp:nvSpPr>
        <dsp:cNvPr id="0" name=""/>
        <dsp:cNvSpPr/>
      </dsp:nvSpPr>
      <dsp:spPr>
        <a:xfrm>
          <a:off x="613542" y="963026"/>
          <a:ext cx="728682" cy="728682"/>
        </a:xfrm>
        <a:prstGeom prst="ellipse">
          <a:avLst/>
        </a:prstGeom>
        <a:solidFill>
          <a:schemeClr val="lt1">
            <a:hueOff val="0"/>
            <a:satOff val="0"/>
            <a:lumOff val="0"/>
            <a:alphaOff val="0"/>
          </a:schemeClr>
        </a:solidFill>
        <a:ln w="12700" cap="flat" cmpd="sng" algn="ctr">
          <a:solidFill>
            <a:srgbClr val="339966"/>
          </a:solidFill>
          <a:prstDash val="solid"/>
          <a:miter lim="800000"/>
        </a:ln>
        <a:effectLst/>
      </dsp:spPr>
      <dsp:style>
        <a:lnRef idx="2">
          <a:scrgbClr r="0" g="0" b="0"/>
        </a:lnRef>
        <a:fillRef idx="1">
          <a:scrgbClr r="0" g="0" b="0"/>
        </a:fillRef>
        <a:effectRef idx="0">
          <a:scrgbClr r="0" g="0" b="0"/>
        </a:effectRef>
        <a:fontRef idx="minor"/>
      </dsp:style>
    </dsp:sp>
    <dsp:sp modelId="{CB8EBE9C-CB2B-41F3-BCC8-E2CEFFCE0BB7}">
      <dsp:nvSpPr>
        <dsp:cNvPr id="0" name=""/>
        <dsp:cNvSpPr/>
      </dsp:nvSpPr>
      <dsp:spPr>
        <a:xfrm>
          <a:off x="1267175" y="1825459"/>
          <a:ext cx="10309420" cy="556549"/>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13" tIns="55880" rIns="55880" bIns="55880" numCol="1" spcCol="1270" anchor="ctr" anchorCtr="0">
          <a:noAutofit/>
        </a:bodyPr>
        <a:lstStyle/>
        <a:p>
          <a:pPr marL="0" lvl="0" indent="0" algn="l" defTabSz="977900">
            <a:lnSpc>
              <a:spcPct val="90000"/>
            </a:lnSpc>
            <a:spcBef>
              <a:spcPct val="0"/>
            </a:spcBef>
            <a:spcAft>
              <a:spcPct val="35000"/>
            </a:spcAft>
            <a:buNone/>
          </a:pPr>
          <a:r>
            <a:rPr lang="el-GR" sz="2200" b="0" kern="1200" dirty="0"/>
            <a:t>Στοιχεία βιωσιμότητας</a:t>
          </a:r>
        </a:p>
      </dsp:txBody>
      <dsp:txXfrm>
        <a:off x="1267175" y="1825459"/>
        <a:ext cx="10309420" cy="556549"/>
      </dsp:txXfrm>
    </dsp:sp>
    <dsp:sp modelId="{4806C06F-A634-458B-B407-FB5FD9E50E69}">
      <dsp:nvSpPr>
        <dsp:cNvPr id="0" name=""/>
        <dsp:cNvSpPr/>
      </dsp:nvSpPr>
      <dsp:spPr>
        <a:xfrm>
          <a:off x="902834" y="1739338"/>
          <a:ext cx="728682" cy="728682"/>
        </a:xfrm>
        <a:prstGeom prst="ellipse">
          <a:avLst/>
        </a:prstGeom>
        <a:solidFill>
          <a:schemeClr val="lt1">
            <a:hueOff val="0"/>
            <a:satOff val="0"/>
            <a:lumOff val="0"/>
            <a:alphaOff val="0"/>
          </a:schemeClr>
        </a:solidFill>
        <a:ln w="12700" cap="flat" cmpd="sng" algn="ctr">
          <a:solidFill>
            <a:srgbClr val="339966"/>
          </a:solidFill>
          <a:prstDash val="solid"/>
          <a:miter lim="800000"/>
        </a:ln>
        <a:effectLst/>
      </dsp:spPr>
      <dsp:style>
        <a:lnRef idx="2">
          <a:scrgbClr r="0" g="0" b="0"/>
        </a:lnRef>
        <a:fillRef idx="1">
          <a:scrgbClr r="0" g="0" b="0"/>
        </a:fillRef>
        <a:effectRef idx="0">
          <a:scrgbClr r="0" g="0" b="0"/>
        </a:effectRef>
        <a:fontRef idx="minor"/>
      </dsp:style>
    </dsp:sp>
    <dsp:sp modelId="{DEC562C5-E0AC-486F-9D68-881C401538FC}">
      <dsp:nvSpPr>
        <dsp:cNvPr id="0" name=""/>
        <dsp:cNvSpPr/>
      </dsp:nvSpPr>
      <dsp:spPr>
        <a:xfrm>
          <a:off x="1359543" y="2602439"/>
          <a:ext cx="10217052" cy="556549"/>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13" tIns="55880" rIns="55880" bIns="55880" numCol="1" spcCol="1270" anchor="ctr" anchorCtr="0">
          <a:noAutofit/>
        </a:bodyPr>
        <a:lstStyle/>
        <a:p>
          <a:pPr marL="0" lvl="0" indent="0" algn="l" defTabSz="1244600">
            <a:lnSpc>
              <a:spcPct val="90000"/>
            </a:lnSpc>
            <a:spcBef>
              <a:spcPct val="0"/>
            </a:spcBef>
            <a:spcAft>
              <a:spcPct val="35000"/>
            </a:spcAft>
            <a:buNone/>
          </a:pPr>
          <a:r>
            <a:rPr lang="el-GR" sz="2200" b="0" kern="1200" dirty="0"/>
            <a:t>Ακαδημαϊκή φυσιογνωμία – Πρόγραμμα σπουδών του ΠΜΣ</a:t>
          </a:r>
        </a:p>
      </dsp:txBody>
      <dsp:txXfrm>
        <a:off x="1359543" y="2602439"/>
        <a:ext cx="10217052" cy="556549"/>
      </dsp:txXfrm>
    </dsp:sp>
    <dsp:sp modelId="{5F13D866-A974-4A5F-9219-B353DF8FABFC}">
      <dsp:nvSpPr>
        <dsp:cNvPr id="0" name=""/>
        <dsp:cNvSpPr/>
      </dsp:nvSpPr>
      <dsp:spPr>
        <a:xfrm>
          <a:off x="995202" y="2516291"/>
          <a:ext cx="728682" cy="728682"/>
        </a:xfrm>
        <a:prstGeom prst="ellipse">
          <a:avLst/>
        </a:prstGeom>
        <a:solidFill>
          <a:schemeClr val="lt1">
            <a:hueOff val="0"/>
            <a:satOff val="0"/>
            <a:lumOff val="0"/>
            <a:alphaOff val="0"/>
          </a:schemeClr>
        </a:solidFill>
        <a:ln w="12700" cap="flat" cmpd="sng" algn="ctr">
          <a:solidFill>
            <a:srgbClr val="339966"/>
          </a:solidFill>
          <a:prstDash val="solid"/>
          <a:miter lim="800000"/>
        </a:ln>
        <a:effectLst/>
      </dsp:spPr>
      <dsp:style>
        <a:lnRef idx="2">
          <a:scrgbClr r="0" g="0" b="0"/>
        </a:lnRef>
        <a:fillRef idx="1">
          <a:scrgbClr r="0" g="0" b="0"/>
        </a:fillRef>
        <a:effectRef idx="0">
          <a:scrgbClr r="0" g="0" b="0"/>
        </a:effectRef>
        <a:fontRef idx="minor"/>
      </dsp:style>
    </dsp:sp>
    <dsp:sp modelId="{49920072-33EF-47E1-A41F-DA7AF1C3C9C7}">
      <dsp:nvSpPr>
        <dsp:cNvPr id="0" name=""/>
        <dsp:cNvSpPr/>
      </dsp:nvSpPr>
      <dsp:spPr>
        <a:xfrm>
          <a:off x="1267175" y="3379418"/>
          <a:ext cx="10309420" cy="556549"/>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13" tIns="55880" rIns="55880" bIns="55880" numCol="1" spcCol="1270" anchor="ctr" anchorCtr="0">
          <a:noAutofit/>
        </a:bodyPr>
        <a:lstStyle/>
        <a:p>
          <a:pPr marL="0" lvl="0" indent="0" algn="l" defTabSz="1244600">
            <a:lnSpc>
              <a:spcPct val="90000"/>
            </a:lnSpc>
            <a:spcBef>
              <a:spcPct val="0"/>
            </a:spcBef>
            <a:spcAft>
              <a:spcPct val="35000"/>
            </a:spcAft>
            <a:buNone/>
          </a:pPr>
          <a:r>
            <a:rPr lang="el-GR" sz="2200" b="0" kern="1200" dirty="0"/>
            <a:t>Υποστηρικτικές υπηρεσίες</a:t>
          </a:r>
        </a:p>
      </dsp:txBody>
      <dsp:txXfrm>
        <a:off x="1267175" y="3379418"/>
        <a:ext cx="10309420" cy="556549"/>
      </dsp:txXfrm>
    </dsp:sp>
    <dsp:sp modelId="{73A2A187-06AE-4667-8415-1B250CF389D1}">
      <dsp:nvSpPr>
        <dsp:cNvPr id="0" name=""/>
        <dsp:cNvSpPr/>
      </dsp:nvSpPr>
      <dsp:spPr>
        <a:xfrm>
          <a:off x="979040" y="3293244"/>
          <a:ext cx="728682" cy="728682"/>
        </a:xfrm>
        <a:prstGeom prst="ellipse">
          <a:avLst/>
        </a:prstGeom>
        <a:solidFill>
          <a:schemeClr val="lt1">
            <a:hueOff val="0"/>
            <a:satOff val="0"/>
            <a:lumOff val="0"/>
            <a:alphaOff val="0"/>
          </a:schemeClr>
        </a:solidFill>
        <a:ln w="12700" cap="flat" cmpd="sng" algn="ctr">
          <a:solidFill>
            <a:srgbClr val="339966"/>
          </a:solidFill>
          <a:prstDash val="solid"/>
          <a:miter lim="800000"/>
        </a:ln>
        <a:effectLst/>
      </dsp:spPr>
      <dsp:style>
        <a:lnRef idx="2">
          <a:scrgbClr r="0" g="0" b="0"/>
        </a:lnRef>
        <a:fillRef idx="1">
          <a:scrgbClr r="0" g="0" b="0"/>
        </a:fillRef>
        <a:effectRef idx="0">
          <a:scrgbClr r="0" g="0" b="0"/>
        </a:effectRef>
        <a:fontRef idx="minor"/>
      </dsp:style>
    </dsp:sp>
    <dsp:sp modelId="{6EFD3445-D00D-4131-A719-6F5D724CEDBD}">
      <dsp:nvSpPr>
        <dsp:cNvPr id="0" name=""/>
        <dsp:cNvSpPr/>
      </dsp:nvSpPr>
      <dsp:spPr>
        <a:xfrm>
          <a:off x="977883" y="4144791"/>
          <a:ext cx="10598712" cy="556549"/>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13" tIns="55880" rIns="55880" bIns="55880" numCol="1" spcCol="1270" anchor="ctr" anchorCtr="0">
          <a:noAutofit/>
        </a:bodyPr>
        <a:lstStyle/>
        <a:p>
          <a:pPr marL="0" lvl="0" indent="0" algn="l" defTabSz="1244600">
            <a:lnSpc>
              <a:spcPct val="90000"/>
            </a:lnSpc>
            <a:spcBef>
              <a:spcPct val="0"/>
            </a:spcBef>
            <a:spcAft>
              <a:spcPct val="35000"/>
            </a:spcAft>
            <a:buNone/>
          </a:pPr>
          <a:r>
            <a:rPr lang="el-GR" sz="2200" b="0" kern="1200" dirty="0"/>
            <a:t>Διαδικασίες αξιολόγησης</a:t>
          </a:r>
        </a:p>
      </dsp:txBody>
      <dsp:txXfrm>
        <a:off x="977883" y="4144791"/>
        <a:ext cx="10598712" cy="556549"/>
      </dsp:txXfrm>
    </dsp:sp>
    <dsp:sp modelId="{82B16A9A-E89C-4C49-99BA-F930AE40DCF6}">
      <dsp:nvSpPr>
        <dsp:cNvPr id="0" name=""/>
        <dsp:cNvSpPr/>
      </dsp:nvSpPr>
      <dsp:spPr>
        <a:xfrm>
          <a:off x="657088" y="4058669"/>
          <a:ext cx="728682" cy="728682"/>
        </a:xfrm>
        <a:prstGeom prst="ellipse">
          <a:avLst/>
        </a:prstGeom>
        <a:solidFill>
          <a:schemeClr val="lt1">
            <a:hueOff val="0"/>
            <a:satOff val="0"/>
            <a:lumOff val="0"/>
            <a:alphaOff val="0"/>
          </a:schemeClr>
        </a:solidFill>
        <a:ln w="12700" cap="flat" cmpd="sng" algn="ctr">
          <a:solidFill>
            <a:srgbClr val="339966"/>
          </a:solidFill>
          <a:prstDash val="solid"/>
          <a:miter lim="800000"/>
        </a:ln>
        <a:effectLst/>
      </dsp:spPr>
      <dsp:style>
        <a:lnRef idx="2">
          <a:scrgbClr r="0" g="0" b="0"/>
        </a:lnRef>
        <a:fillRef idx="1">
          <a:scrgbClr r="0" g="0" b="0"/>
        </a:fillRef>
        <a:effectRef idx="0">
          <a:scrgbClr r="0" g="0" b="0"/>
        </a:effectRef>
        <a:fontRef idx="minor"/>
      </dsp:style>
    </dsp:sp>
    <dsp:sp modelId="{E71CD92C-93E5-4802-97DC-F70424F4975D}">
      <dsp:nvSpPr>
        <dsp:cNvPr id="0" name=""/>
        <dsp:cNvSpPr/>
      </dsp:nvSpPr>
      <dsp:spPr>
        <a:xfrm>
          <a:off x="665774" y="4910968"/>
          <a:ext cx="10913102" cy="556549"/>
        </a:xfrm>
        <a:prstGeom prst="rect">
          <a:avLst/>
        </a:prstGeom>
        <a:solidFill>
          <a:srgbClr val="009999"/>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713" tIns="55880" rIns="55880" bIns="55880" numCol="1" spcCol="1270" anchor="ctr" anchorCtr="0">
          <a:noAutofit/>
        </a:bodyPr>
        <a:lstStyle/>
        <a:p>
          <a:pPr marL="0" lvl="0" indent="0" algn="l" defTabSz="1244600">
            <a:lnSpc>
              <a:spcPct val="90000"/>
            </a:lnSpc>
            <a:spcBef>
              <a:spcPct val="0"/>
            </a:spcBef>
            <a:spcAft>
              <a:spcPct val="35000"/>
            </a:spcAft>
            <a:buNone/>
          </a:pPr>
          <a:r>
            <a:rPr lang="el-GR" sz="2200" b="0" kern="1200" dirty="0"/>
            <a:t>Σχέδιο αξιοποίησης διδάκτρων του ΠΜΣ </a:t>
          </a:r>
          <a:endParaRPr lang="el-GR" sz="2200" b="0" kern="1200" dirty="0">
            <a:solidFill>
              <a:prstClr val="white"/>
            </a:solidFill>
            <a:latin typeface="Calibri" panose="020F0502020204030204"/>
            <a:ea typeface="+mn-ea"/>
            <a:cs typeface="+mn-cs"/>
          </a:endParaRPr>
        </a:p>
      </dsp:txBody>
      <dsp:txXfrm>
        <a:off x="665774" y="4910968"/>
        <a:ext cx="10913102" cy="556549"/>
      </dsp:txXfrm>
    </dsp:sp>
    <dsp:sp modelId="{40BB5FE7-855D-48E6-AB96-2DDCA9452E84}">
      <dsp:nvSpPr>
        <dsp:cNvPr id="0" name=""/>
        <dsp:cNvSpPr/>
      </dsp:nvSpPr>
      <dsp:spPr>
        <a:xfrm>
          <a:off x="346909" y="4824736"/>
          <a:ext cx="728682" cy="728682"/>
        </a:xfrm>
        <a:prstGeom prst="ellipse">
          <a:avLst/>
        </a:prstGeom>
        <a:solidFill>
          <a:schemeClr val="lt1">
            <a:hueOff val="0"/>
            <a:satOff val="0"/>
            <a:lumOff val="0"/>
            <a:alphaOff val="0"/>
          </a:schemeClr>
        </a:solidFill>
        <a:ln w="12700" cap="flat" cmpd="sng" algn="ctr">
          <a:solidFill>
            <a:srgbClr val="33996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954B7-B365-4BB6-B668-61CEFDFE6713}">
      <dsp:nvSpPr>
        <dsp:cNvPr id="0" name=""/>
        <dsp:cNvSpPr/>
      </dsp:nvSpPr>
      <dsp:spPr>
        <a:xfrm>
          <a:off x="4346382" y="2333844"/>
          <a:ext cx="1801064" cy="1801064"/>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l-GR" sz="2100" b="0" kern="1200" dirty="0"/>
            <a:t>Στρατηγική</a:t>
          </a:r>
        </a:p>
      </dsp:txBody>
      <dsp:txXfrm>
        <a:off x="4610142" y="2597604"/>
        <a:ext cx="1273544" cy="1273544"/>
      </dsp:txXfrm>
    </dsp:sp>
    <dsp:sp modelId="{E0B96F99-C5CF-4C01-9455-20A79B49D7D5}">
      <dsp:nvSpPr>
        <dsp:cNvPr id="0" name=""/>
        <dsp:cNvSpPr/>
      </dsp:nvSpPr>
      <dsp:spPr>
        <a:xfrm rot="16200000">
          <a:off x="4980524" y="2052007"/>
          <a:ext cx="532779" cy="30893"/>
        </a:xfrm>
        <a:custGeom>
          <a:avLst/>
          <a:gdLst/>
          <a:ahLst/>
          <a:cxnLst/>
          <a:rect l="0" t="0" r="0" b="0"/>
          <a:pathLst>
            <a:path>
              <a:moveTo>
                <a:pt x="0" y="15446"/>
              </a:moveTo>
              <a:lnTo>
                <a:pt x="532779" y="15446"/>
              </a:lnTo>
            </a:path>
          </a:pathLst>
        </a:custGeom>
        <a:noFill/>
        <a:ln w="12700" cap="flat" cmpd="sng" algn="ctr">
          <a:solidFill>
            <a:srgbClr val="00999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233595" y="2054135"/>
        <a:ext cx="26638" cy="26638"/>
      </dsp:txXfrm>
    </dsp:sp>
    <dsp:sp modelId="{08F6E73C-15BB-4DC0-8B68-0E5F870036A5}">
      <dsp:nvSpPr>
        <dsp:cNvPr id="0" name=""/>
        <dsp:cNvSpPr/>
      </dsp:nvSpPr>
      <dsp:spPr>
        <a:xfrm>
          <a:off x="4346382" y="0"/>
          <a:ext cx="1801064" cy="1801064"/>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l-GR" sz="1700" kern="1200" dirty="0"/>
        </a:p>
      </dsp:txBody>
      <dsp:txXfrm>
        <a:off x="4610142" y="263760"/>
        <a:ext cx="1273544" cy="1273544"/>
      </dsp:txXfrm>
    </dsp:sp>
    <dsp:sp modelId="{BFACC257-BFAF-40AB-93A1-A98638527FBA}">
      <dsp:nvSpPr>
        <dsp:cNvPr id="0" name=""/>
        <dsp:cNvSpPr/>
      </dsp:nvSpPr>
      <dsp:spPr>
        <a:xfrm rot="20520018">
          <a:off x="6090120" y="2856978"/>
          <a:ext cx="541571" cy="30893"/>
        </a:xfrm>
        <a:custGeom>
          <a:avLst/>
          <a:gdLst/>
          <a:ahLst/>
          <a:cxnLst/>
          <a:rect l="0" t="0" r="0" b="0"/>
          <a:pathLst>
            <a:path>
              <a:moveTo>
                <a:pt x="0" y="15446"/>
              </a:moveTo>
              <a:lnTo>
                <a:pt x="541571" y="15446"/>
              </a:lnTo>
            </a:path>
          </a:pathLst>
        </a:custGeom>
        <a:noFill/>
        <a:ln w="12700" cap="flat" cmpd="sng" algn="ctr">
          <a:solidFill>
            <a:srgbClr val="00999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6347366" y="2858886"/>
        <a:ext cx="27078" cy="27078"/>
      </dsp:txXfrm>
    </dsp:sp>
    <dsp:sp modelId="{D58ADEF1-41E8-443F-A0D6-B4FA439A9A70}">
      <dsp:nvSpPr>
        <dsp:cNvPr id="0" name=""/>
        <dsp:cNvSpPr/>
      </dsp:nvSpPr>
      <dsp:spPr>
        <a:xfrm>
          <a:off x="6574365" y="1609942"/>
          <a:ext cx="1801064" cy="1801064"/>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l-GR" sz="1500" kern="1200" dirty="0"/>
        </a:p>
      </dsp:txBody>
      <dsp:txXfrm>
        <a:off x="6838125" y="1873702"/>
        <a:ext cx="1273544" cy="1273544"/>
      </dsp:txXfrm>
    </dsp:sp>
    <dsp:sp modelId="{114434B9-7487-4C41-A4CC-C3AC5BF9DD6C}">
      <dsp:nvSpPr>
        <dsp:cNvPr id="0" name=""/>
        <dsp:cNvSpPr/>
      </dsp:nvSpPr>
      <dsp:spPr>
        <a:xfrm rot="3250503">
          <a:off x="5659657" y="4172665"/>
          <a:ext cx="551487" cy="30893"/>
        </a:xfrm>
        <a:custGeom>
          <a:avLst/>
          <a:gdLst/>
          <a:ahLst/>
          <a:cxnLst/>
          <a:rect l="0" t="0" r="0" b="0"/>
          <a:pathLst>
            <a:path>
              <a:moveTo>
                <a:pt x="0" y="15446"/>
              </a:moveTo>
              <a:lnTo>
                <a:pt x="551487" y="15446"/>
              </a:lnTo>
            </a:path>
          </a:pathLst>
        </a:custGeom>
        <a:noFill/>
        <a:ln w="12700" cap="flat" cmpd="sng" algn="ctr">
          <a:solidFill>
            <a:srgbClr val="00999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5921614" y="4174325"/>
        <a:ext cx="27574" cy="27574"/>
      </dsp:txXfrm>
    </dsp:sp>
    <dsp:sp modelId="{DF856500-6988-46F9-966F-7F74A2184A69}">
      <dsp:nvSpPr>
        <dsp:cNvPr id="0" name=""/>
        <dsp:cNvSpPr/>
      </dsp:nvSpPr>
      <dsp:spPr>
        <a:xfrm>
          <a:off x="5723356" y="4241315"/>
          <a:ext cx="1801064" cy="1801064"/>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l-GR" sz="1700" kern="1200" dirty="0"/>
            <a:t>Προσέλκυση πόρων</a:t>
          </a:r>
        </a:p>
      </dsp:txBody>
      <dsp:txXfrm>
        <a:off x="5987116" y="4505075"/>
        <a:ext cx="1273544" cy="1273544"/>
      </dsp:txXfrm>
    </dsp:sp>
    <dsp:sp modelId="{CA202D64-B8E9-4453-B413-159E3DFCBCBB}">
      <dsp:nvSpPr>
        <dsp:cNvPr id="0" name=""/>
        <dsp:cNvSpPr/>
      </dsp:nvSpPr>
      <dsp:spPr>
        <a:xfrm rot="7559991">
          <a:off x="4287640" y="4166551"/>
          <a:ext cx="541579" cy="30893"/>
        </a:xfrm>
        <a:custGeom>
          <a:avLst/>
          <a:gdLst/>
          <a:ahLst/>
          <a:cxnLst/>
          <a:rect l="0" t="0" r="0" b="0"/>
          <a:pathLst>
            <a:path>
              <a:moveTo>
                <a:pt x="0" y="15446"/>
              </a:moveTo>
              <a:lnTo>
                <a:pt x="541579" y="15446"/>
              </a:lnTo>
            </a:path>
          </a:pathLst>
        </a:custGeom>
        <a:noFill/>
        <a:ln w="12700" cap="flat" cmpd="sng" algn="ctr">
          <a:solidFill>
            <a:srgbClr val="00999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rot="10800000">
        <a:off x="4544891" y="4168458"/>
        <a:ext cx="27078" cy="27078"/>
      </dsp:txXfrm>
    </dsp:sp>
    <dsp:sp modelId="{3F5FBEE9-F995-4548-9A86-0B7F50BAA28C}">
      <dsp:nvSpPr>
        <dsp:cNvPr id="0" name=""/>
        <dsp:cNvSpPr/>
      </dsp:nvSpPr>
      <dsp:spPr>
        <a:xfrm>
          <a:off x="2969414" y="4229087"/>
          <a:ext cx="1801064" cy="1801064"/>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l-GR" sz="1700" kern="1200" dirty="0"/>
            <a:t>Ενίσχυση</a:t>
          </a:r>
        </a:p>
        <a:p>
          <a:pPr marL="0" lvl="0" indent="0" algn="ctr" defTabSz="755650">
            <a:lnSpc>
              <a:spcPct val="90000"/>
            </a:lnSpc>
            <a:spcBef>
              <a:spcPct val="0"/>
            </a:spcBef>
            <a:spcAft>
              <a:spcPct val="35000"/>
            </a:spcAft>
            <a:buNone/>
          </a:pPr>
          <a:r>
            <a:rPr lang="el-GR" sz="1700" kern="1200" dirty="0"/>
            <a:t>Εξωστρέφειας</a:t>
          </a:r>
        </a:p>
      </dsp:txBody>
      <dsp:txXfrm>
        <a:off x="3233174" y="4492847"/>
        <a:ext cx="1273544" cy="1273544"/>
      </dsp:txXfrm>
    </dsp:sp>
    <dsp:sp modelId="{467D1519-55CE-4905-8033-545F8A386CD4}">
      <dsp:nvSpPr>
        <dsp:cNvPr id="0" name=""/>
        <dsp:cNvSpPr/>
      </dsp:nvSpPr>
      <dsp:spPr>
        <a:xfrm rot="11879982">
          <a:off x="3862137" y="2856978"/>
          <a:ext cx="541571" cy="30893"/>
        </a:xfrm>
        <a:custGeom>
          <a:avLst/>
          <a:gdLst/>
          <a:ahLst/>
          <a:cxnLst/>
          <a:rect l="0" t="0" r="0" b="0"/>
          <a:pathLst>
            <a:path>
              <a:moveTo>
                <a:pt x="0" y="15446"/>
              </a:moveTo>
              <a:lnTo>
                <a:pt x="541571" y="15446"/>
              </a:lnTo>
            </a:path>
          </a:pathLst>
        </a:custGeom>
        <a:noFill/>
        <a:ln w="12700" cap="flat" cmpd="sng" algn="ctr">
          <a:solidFill>
            <a:srgbClr val="00999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rot="10800000">
        <a:off x="4119383" y="2858886"/>
        <a:ext cx="27078" cy="27078"/>
      </dsp:txXfrm>
    </dsp:sp>
    <dsp:sp modelId="{2D31A35B-AC0C-4862-8245-15BCE9188D13}">
      <dsp:nvSpPr>
        <dsp:cNvPr id="0" name=""/>
        <dsp:cNvSpPr/>
      </dsp:nvSpPr>
      <dsp:spPr>
        <a:xfrm>
          <a:off x="2118398" y="1609942"/>
          <a:ext cx="1801064" cy="1801064"/>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l-GR" sz="1700" kern="1200" dirty="0"/>
            <a:t>Έρευνα &amp; Ανάπτυξη</a:t>
          </a:r>
        </a:p>
      </dsp:txBody>
      <dsp:txXfrm>
        <a:off x="2382158" y="1873702"/>
        <a:ext cx="1273544" cy="12735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AA15C-57BE-4810-9C16-F49E4412005A}">
      <dsp:nvSpPr>
        <dsp:cNvPr id="0" name=""/>
        <dsp:cNvSpPr/>
      </dsp:nvSpPr>
      <dsp:spPr>
        <a:xfrm>
          <a:off x="5137912"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kern="1200" dirty="0"/>
            <a:t>Διαδικασίες Αξιολόγησης της Εκπαιδευτικής Μεθοδολογίας</a:t>
          </a:r>
        </a:p>
      </dsp:txBody>
      <dsp:txXfrm>
        <a:off x="5979049" y="4156276"/>
        <a:ext cx="1797595" cy="1224300"/>
      </dsp:txXfrm>
    </dsp:sp>
    <dsp:sp modelId="{FAF47337-BD19-4C2A-A633-9902904C99C4}">
      <dsp:nvSpPr>
        <dsp:cNvPr id="0" name=""/>
        <dsp:cNvSpPr/>
      </dsp:nvSpPr>
      <dsp:spPr>
        <a:xfrm>
          <a:off x="569571"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kern="1200" dirty="0"/>
            <a:t>Ενίσχυση εξωστρέφειας</a:t>
          </a:r>
        </a:p>
      </dsp:txBody>
      <dsp:txXfrm>
        <a:off x="607661" y="4156276"/>
        <a:ext cx="1797595" cy="1224300"/>
      </dsp:txXfrm>
    </dsp:sp>
    <dsp:sp modelId="{E2C2B760-78CA-40EE-8E9C-FDF1DFB40742}">
      <dsp:nvSpPr>
        <dsp:cNvPr id="0" name=""/>
        <dsp:cNvSpPr/>
      </dsp:nvSpPr>
      <dsp:spPr>
        <a:xfrm>
          <a:off x="4909312"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kern="1200" dirty="0"/>
            <a:t>Ενίσχυση ερευνητικών δραστηριοτήτων και δημοσιοποίησης επιστημονικού έργου</a:t>
          </a:r>
        </a:p>
      </dsp:txBody>
      <dsp:txXfrm>
        <a:off x="5750448" y="38090"/>
        <a:ext cx="1797595" cy="1224300"/>
      </dsp:txXfrm>
    </dsp:sp>
    <dsp:sp modelId="{991F3702-449D-4C19-9B25-F0BDE838020F}">
      <dsp:nvSpPr>
        <dsp:cNvPr id="0" name=""/>
        <dsp:cNvSpPr/>
      </dsp:nvSpPr>
      <dsp:spPr>
        <a:xfrm>
          <a:off x="541866"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kern="1200" dirty="0"/>
            <a:t>Παρακολούθηση και βελτίωση της παρεχόμενης εκπαίδευσης</a:t>
          </a:r>
        </a:p>
        <a:p>
          <a:pPr marL="114300" lvl="1" indent="-114300" algn="l" defTabSz="577850">
            <a:lnSpc>
              <a:spcPct val="90000"/>
            </a:lnSpc>
            <a:spcBef>
              <a:spcPct val="0"/>
            </a:spcBef>
            <a:spcAft>
              <a:spcPct val="15000"/>
            </a:spcAft>
            <a:buChar char="•"/>
          </a:pPr>
          <a:endParaRPr lang="el-GR" sz="1300" kern="1200" dirty="0"/>
        </a:p>
      </dsp:txBody>
      <dsp:txXfrm>
        <a:off x="579956" y="38090"/>
        <a:ext cx="1797595" cy="1224300"/>
      </dsp:txXfrm>
    </dsp:sp>
    <dsp:sp modelId="{9CAE7658-33A8-4DBD-8767-A5005EBB59DD}">
      <dsp:nvSpPr>
        <dsp:cNvPr id="0" name=""/>
        <dsp:cNvSpPr/>
      </dsp:nvSpPr>
      <dsp:spPr>
        <a:xfrm>
          <a:off x="1717729" y="308864"/>
          <a:ext cx="2346282" cy="2346282"/>
        </a:xfrm>
        <a:prstGeom prst="pieWedg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l-GR" sz="2100" kern="1200" dirty="0"/>
            <a:t>Στρατηγικός στόχος 1</a:t>
          </a:r>
        </a:p>
      </dsp:txBody>
      <dsp:txXfrm>
        <a:off x="2404939" y="996074"/>
        <a:ext cx="1659072" cy="1659072"/>
      </dsp:txXfrm>
    </dsp:sp>
    <dsp:sp modelId="{A73A6897-BC4E-4297-AAE0-9AB111598AC5}">
      <dsp:nvSpPr>
        <dsp:cNvPr id="0" name=""/>
        <dsp:cNvSpPr/>
      </dsp:nvSpPr>
      <dsp:spPr>
        <a:xfrm rot="5400000">
          <a:off x="4200095" y="278761"/>
          <a:ext cx="2346282" cy="2346282"/>
        </a:xfrm>
        <a:prstGeom prst="pieWedg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l-GR" sz="2100" kern="1200" dirty="0"/>
            <a:t>Στρατηγικός στόχος 2</a:t>
          </a:r>
        </a:p>
      </dsp:txBody>
      <dsp:txXfrm rot="-5400000">
        <a:off x="4200095" y="965971"/>
        <a:ext cx="1659072" cy="1659072"/>
      </dsp:txXfrm>
    </dsp:sp>
    <dsp:sp modelId="{BA4FD136-0558-428D-9A89-10A3A944C693}">
      <dsp:nvSpPr>
        <dsp:cNvPr id="0" name=""/>
        <dsp:cNvSpPr/>
      </dsp:nvSpPr>
      <dsp:spPr>
        <a:xfrm rot="10800000">
          <a:off x="4181630" y="2755554"/>
          <a:ext cx="2346282" cy="2346306"/>
        </a:xfrm>
        <a:prstGeom prst="pieWedg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l-GR" sz="2100" kern="1200" dirty="0"/>
            <a:t>Στρατηγικός στόχος 3</a:t>
          </a:r>
        </a:p>
      </dsp:txBody>
      <dsp:txXfrm rot="10800000">
        <a:off x="4181630" y="2755554"/>
        <a:ext cx="1659072" cy="1659089"/>
      </dsp:txXfrm>
    </dsp:sp>
    <dsp:sp modelId="{7C91E9A1-4035-4D43-AE5B-6FBB78432F62}">
      <dsp:nvSpPr>
        <dsp:cNvPr id="0" name=""/>
        <dsp:cNvSpPr/>
      </dsp:nvSpPr>
      <dsp:spPr>
        <a:xfrm rot="16200000">
          <a:off x="1717729" y="2763520"/>
          <a:ext cx="2346282" cy="2346282"/>
        </a:xfrm>
        <a:prstGeom prst="pieWedg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l-GR" sz="2100" kern="1200" dirty="0"/>
            <a:t>Στρατηγικός στόχος 4</a:t>
          </a:r>
        </a:p>
      </dsp:txBody>
      <dsp:txXfrm rot="5400000">
        <a:off x="2404939" y="2763520"/>
        <a:ext cx="1659072" cy="1659072"/>
      </dsp:txXfrm>
    </dsp:sp>
    <dsp:sp modelId="{E892029B-4092-4A78-A081-D0DF0834421E}">
      <dsp:nvSpPr>
        <dsp:cNvPr id="0" name=""/>
        <dsp:cNvSpPr/>
      </dsp:nvSpPr>
      <dsp:spPr>
        <a:xfrm>
          <a:off x="3658954" y="2221653"/>
          <a:ext cx="810090" cy="704426"/>
        </a:xfrm>
        <a:prstGeom prst="circularArrow">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18915-3C34-48B9-AC37-5991C7D5B09E}">
      <dsp:nvSpPr>
        <dsp:cNvPr id="0" name=""/>
        <dsp:cNvSpPr/>
      </dsp:nvSpPr>
      <dsp:spPr>
        <a:xfrm rot="10800000">
          <a:off x="3658954" y="2492586"/>
          <a:ext cx="810090" cy="704426"/>
        </a:xfrm>
        <a:prstGeom prst="circularArrow">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50262-B8B8-45D4-A505-765782231029}">
      <dsp:nvSpPr>
        <dsp:cNvPr id="0" name=""/>
        <dsp:cNvSpPr/>
      </dsp:nvSpPr>
      <dsp:spPr>
        <a:xfrm>
          <a:off x="1967034" y="612368"/>
          <a:ext cx="4193930" cy="4193930"/>
        </a:xfrm>
        <a:prstGeom prst="blockArc">
          <a:avLst>
            <a:gd name="adj1" fmla="val 12600000"/>
            <a:gd name="adj2" fmla="val 162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A5C527-B0B1-4029-A51D-7AD8904E6B90}">
      <dsp:nvSpPr>
        <dsp:cNvPr id="0" name=""/>
        <dsp:cNvSpPr/>
      </dsp:nvSpPr>
      <dsp:spPr>
        <a:xfrm>
          <a:off x="1967034" y="612368"/>
          <a:ext cx="4193930" cy="4193930"/>
        </a:xfrm>
        <a:prstGeom prst="blockArc">
          <a:avLst>
            <a:gd name="adj1" fmla="val 9000000"/>
            <a:gd name="adj2" fmla="val 126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2FF567-5CED-4454-9CBD-7BC1CD92A68B}">
      <dsp:nvSpPr>
        <dsp:cNvPr id="0" name=""/>
        <dsp:cNvSpPr/>
      </dsp:nvSpPr>
      <dsp:spPr>
        <a:xfrm>
          <a:off x="1967034" y="612368"/>
          <a:ext cx="4193930" cy="4193930"/>
        </a:xfrm>
        <a:prstGeom prst="blockArc">
          <a:avLst>
            <a:gd name="adj1" fmla="val 5400000"/>
            <a:gd name="adj2" fmla="val 90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32EA19-CCA6-4CAA-8679-182D85DB3E46}">
      <dsp:nvSpPr>
        <dsp:cNvPr id="0" name=""/>
        <dsp:cNvSpPr/>
      </dsp:nvSpPr>
      <dsp:spPr>
        <a:xfrm>
          <a:off x="1967034" y="612368"/>
          <a:ext cx="4193930" cy="4193930"/>
        </a:xfrm>
        <a:prstGeom prst="blockArc">
          <a:avLst>
            <a:gd name="adj1" fmla="val 1800000"/>
            <a:gd name="adj2" fmla="val 54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353681-E7F3-412B-AD0F-A54337D09892}">
      <dsp:nvSpPr>
        <dsp:cNvPr id="0" name=""/>
        <dsp:cNvSpPr/>
      </dsp:nvSpPr>
      <dsp:spPr>
        <a:xfrm>
          <a:off x="1967034" y="612368"/>
          <a:ext cx="4193930" cy="4193930"/>
        </a:xfrm>
        <a:prstGeom prst="blockArc">
          <a:avLst>
            <a:gd name="adj1" fmla="val 19800000"/>
            <a:gd name="adj2" fmla="val 18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884B83-EFEB-4F5D-B0BF-43A755E844E0}">
      <dsp:nvSpPr>
        <dsp:cNvPr id="0" name=""/>
        <dsp:cNvSpPr/>
      </dsp:nvSpPr>
      <dsp:spPr>
        <a:xfrm>
          <a:off x="1967034" y="612368"/>
          <a:ext cx="4193930" cy="4193930"/>
        </a:xfrm>
        <a:prstGeom prst="blockArc">
          <a:avLst>
            <a:gd name="adj1" fmla="val 16200000"/>
            <a:gd name="adj2" fmla="val 198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B9FB0E-A019-4E54-986C-B6C749885F31}">
      <dsp:nvSpPr>
        <dsp:cNvPr id="0" name=""/>
        <dsp:cNvSpPr/>
      </dsp:nvSpPr>
      <dsp:spPr>
        <a:xfrm>
          <a:off x="3123406" y="1768739"/>
          <a:ext cx="1881187" cy="1881187"/>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l-GR" sz="6500" kern="1200" dirty="0"/>
            <a:t> </a:t>
          </a:r>
        </a:p>
      </dsp:txBody>
      <dsp:txXfrm>
        <a:off x="3398899" y="2044232"/>
        <a:ext cx="1330201" cy="1330201"/>
      </dsp:txXfrm>
    </dsp:sp>
    <dsp:sp modelId="{9387AEFE-C208-4A24-944C-6DF8FC143599}">
      <dsp:nvSpPr>
        <dsp:cNvPr id="0" name=""/>
        <dsp:cNvSpPr/>
      </dsp:nvSpPr>
      <dsp:spPr>
        <a:xfrm>
          <a:off x="3405584" y="1358"/>
          <a:ext cx="1316831" cy="1316831"/>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l-GR" sz="5100" kern="1200" dirty="0"/>
            <a:t> </a:t>
          </a:r>
        </a:p>
      </dsp:txBody>
      <dsp:txXfrm>
        <a:off x="3598429" y="194203"/>
        <a:ext cx="931141" cy="931141"/>
      </dsp:txXfrm>
    </dsp:sp>
    <dsp:sp modelId="{F3B0B1EC-A424-470E-8A80-0D5D331E02A8}">
      <dsp:nvSpPr>
        <dsp:cNvPr id="0" name=""/>
        <dsp:cNvSpPr/>
      </dsp:nvSpPr>
      <dsp:spPr>
        <a:xfrm>
          <a:off x="5180554" y="1026138"/>
          <a:ext cx="1316831" cy="1316831"/>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l-GR" sz="5100" kern="1200"/>
        </a:p>
      </dsp:txBody>
      <dsp:txXfrm>
        <a:off x="5373399" y="1218983"/>
        <a:ext cx="931141" cy="931141"/>
      </dsp:txXfrm>
    </dsp:sp>
    <dsp:sp modelId="{FF2F898A-FA75-4C83-B97A-4606197BEE11}">
      <dsp:nvSpPr>
        <dsp:cNvPr id="0" name=""/>
        <dsp:cNvSpPr/>
      </dsp:nvSpPr>
      <dsp:spPr>
        <a:xfrm>
          <a:off x="5180554" y="3075697"/>
          <a:ext cx="1316831" cy="1316831"/>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l-GR" sz="5100" kern="1200"/>
        </a:p>
      </dsp:txBody>
      <dsp:txXfrm>
        <a:off x="5373399" y="3268542"/>
        <a:ext cx="931141" cy="931141"/>
      </dsp:txXfrm>
    </dsp:sp>
    <dsp:sp modelId="{26723ABA-C15F-4A4B-8357-BB3FD90F7DAF}">
      <dsp:nvSpPr>
        <dsp:cNvPr id="0" name=""/>
        <dsp:cNvSpPr/>
      </dsp:nvSpPr>
      <dsp:spPr>
        <a:xfrm>
          <a:off x="3405584" y="4100477"/>
          <a:ext cx="1316831" cy="1316831"/>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l-GR" sz="5100" kern="1200" dirty="0"/>
            <a:t> </a:t>
          </a:r>
        </a:p>
      </dsp:txBody>
      <dsp:txXfrm>
        <a:off x="3598429" y="4293322"/>
        <a:ext cx="931141" cy="931141"/>
      </dsp:txXfrm>
    </dsp:sp>
    <dsp:sp modelId="{D13E48CF-E821-4C50-86EE-FD3D55C85F2C}">
      <dsp:nvSpPr>
        <dsp:cNvPr id="0" name=""/>
        <dsp:cNvSpPr/>
      </dsp:nvSpPr>
      <dsp:spPr>
        <a:xfrm>
          <a:off x="1630613" y="3075697"/>
          <a:ext cx="1316831" cy="1316831"/>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l-GR" sz="5100" kern="1200" dirty="0"/>
            <a:t> </a:t>
          </a:r>
        </a:p>
      </dsp:txBody>
      <dsp:txXfrm>
        <a:off x="1823458" y="3268542"/>
        <a:ext cx="931141" cy="931141"/>
      </dsp:txXfrm>
    </dsp:sp>
    <dsp:sp modelId="{CCFA1721-9868-42A5-991A-A7225B07999C}">
      <dsp:nvSpPr>
        <dsp:cNvPr id="0" name=""/>
        <dsp:cNvSpPr/>
      </dsp:nvSpPr>
      <dsp:spPr>
        <a:xfrm>
          <a:off x="1630613" y="1026138"/>
          <a:ext cx="1316831" cy="1316831"/>
        </a:xfrm>
        <a:prstGeom prst="ellips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l-GR" sz="5100" kern="1200" dirty="0"/>
            <a:t> </a:t>
          </a:r>
        </a:p>
      </dsp:txBody>
      <dsp:txXfrm>
        <a:off x="1823458" y="1218983"/>
        <a:ext cx="931141" cy="93114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7BD52-943C-4D91-AE7A-FB389C5AAEC6}" type="datetimeFigureOut">
              <a:rPr lang="el-GR" smtClean="0"/>
              <a:t>4/12/2024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25659-0A19-4033-9CAF-8A775985E2FF}" type="slidenum">
              <a:rPr lang="el-GR" smtClean="0"/>
              <a:t>‹#›</a:t>
            </a:fld>
            <a:endParaRPr lang="el-GR"/>
          </a:p>
        </p:txBody>
      </p:sp>
    </p:spTree>
    <p:extLst>
      <p:ext uri="{BB962C8B-B14F-4D97-AF65-F5344CB8AC3E}">
        <p14:creationId xmlns:p14="http://schemas.microsoft.com/office/powerpoint/2010/main" val="2282637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3D25659-0A19-4033-9CAF-8A775985E2FF}" type="slidenum">
              <a:rPr lang="el-GR" smtClean="0"/>
              <a:t>8</a:t>
            </a:fld>
            <a:endParaRPr lang="el-GR"/>
          </a:p>
        </p:txBody>
      </p:sp>
    </p:spTree>
    <p:extLst>
      <p:ext uri="{BB962C8B-B14F-4D97-AF65-F5344CB8AC3E}">
        <p14:creationId xmlns:p14="http://schemas.microsoft.com/office/powerpoint/2010/main" val="75762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3D25659-0A19-4033-9CAF-8A775985E2FF}" type="slidenum">
              <a:rPr lang="el-GR" smtClean="0"/>
              <a:t>27</a:t>
            </a:fld>
            <a:endParaRPr lang="el-GR"/>
          </a:p>
        </p:txBody>
      </p:sp>
    </p:spTree>
    <p:extLst>
      <p:ext uri="{BB962C8B-B14F-4D97-AF65-F5344CB8AC3E}">
        <p14:creationId xmlns:p14="http://schemas.microsoft.com/office/powerpoint/2010/main" val="3771214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3D25659-0A19-4033-9CAF-8A775985E2FF}" type="slidenum">
              <a:rPr lang="el-GR" smtClean="0"/>
              <a:t>28</a:t>
            </a:fld>
            <a:endParaRPr lang="el-GR"/>
          </a:p>
        </p:txBody>
      </p:sp>
    </p:spTree>
    <p:extLst>
      <p:ext uri="{BB962C8B-B14F-4D97-AF65-F5344CB8AC3E}">
        <p14:creationId xmlns:p14="http://schemas.microsoft.com/office/powerpoint/2010/main" val="2441621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3D25659-0A19-4033-9CAF-8A775985E2FF}" type="slidenum">
              <a:rPr lang="el-GR" smtClean="0"/>
              <a:t>29</a:t>
            </a:fld>
            <a:endParaRPr lang="el-GR"/>
          </a:p>
        </p:txBody>
      </p:sp>
    </p:spTree>
    <p:extLst>
      <p:ext uri="{BB962C8B-B14F-4D97-AF65-F5344CB8AC3E}">
        <p14:creationId xmlns:p14="http://schemas.microsoft.com/office/powerpoint/2010/main" val="17111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40EE09-194B-8AA7-0FC4-D2A569302269}"/>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D3FB535-87BB-D605-8931-F53C17F0F4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970ACC4-DA94-AF0F-2DA0-8CA1CDB4DE91}"/>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5" name="Θέση υποσέλιδου 4">
            <a:extLst>
              <a:ext uri="{FF2B5EF4-FFF2-40B4-BE49-F238E27FC236}">
                <a16:creationId xmlns:a16="http://schemas.microsoft.com/office/drawing/2014/main" id="{210C5B07-8F7E-88AB-CC99-E7A9B810EED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9AB8932-45A8-0C2A-D8BE-171B799B4EFF}"/>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126010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3E750F-972F-9FC3-7083-CEDCE71CAD7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58BBEDA-E864-FED8-D5F2-FE954704320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67152B2-D2C3-16A6-5A5F-D7A0589B3B36}"/>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5" name="Θέση υποσέλιδου 4">
            <a:extLst>
              <a:ext uri="{FF2B5EF4-FFF2-40B4-BE49-F238E27FC236}">
                <a16:creationId xmlns:a16="http://schemas.microsoft.com/office/drawing/2014/main" id="{60A01298-8340-8016-3804-66E16AAF747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3038A93-12D3-9F13-62B4-EBB154CAA613}"/>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2681243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40A3670-7BDA-B4E9-0568-797FB4D4C45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63C60B6-BC63-99BD-CC05-FFE0E772360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904897F-E634-59F0-0563-EA07404C758D}"/>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5" name="Θέση υποσέλιδου 4">
            <a:extLst>
              <a:ext uri="{FF2B5EF4-FFF2-40B4-BE49-F238E27FC236}">
                <a16:creationId xmlns:a16="http://schemas.microsoft.com/office/drawing/2014/main" id="{35A27876-1CFE-38D6-9762-9C11112C4D0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B907A82-3CE8-01B3-C78F-8564030AEB8F}"/>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1118906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1D8501-FE17-A173-D08B-9DFA3E12F06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F2F2606-4FE9-933D-33A8-156C5EBC0DC3}"/>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BAC9A67-DF8C-AFAD-181B-E3FC33E28A1B}"/>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5" name="Θέση υποσέλιδου 4">
            <a:extLst>
              <a:ext uri="{FF2B5EF4-FFF2-40B4-BE49-F238E27FC236}">
                <a16:creationId xmlns:a16="http://schemas.microsoft.com/office/drawing/2014/main" id="{328BE9EC-012E-893F-1F80-8899E99A16E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A2E2BB3-8FCA-9102-8C47-3F6B4CB9324E}"/>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1846644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8896F8-9F26-02CC-E042-CE32B28E0ACA}"/>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F9F8760-BFF8-93C2-ACE1-E528CF111A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108C9C3-0C68-10A0-7D5E-420F949A5C0C}"/>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5" name="Θέση υποσέλιδου 4">
            <a:extLst>
              <a:ext uri="{FF2B5EF4-FFF2-40B4-BE49-F238E27FC236}">
                <a16:creationId xmlns:a16="http://schemas.microsoft.com/office/drawing/2014/main" id="{FD7E6F2D-5E23-962C-A9C3-B79004A7ED6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F267987-D4F9-EBA2-70DA-952E1C541B99}"/>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346068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68EC42-5E2D-2C82-D1EA-F264F507E17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64D492B-89AC-1225-7934-1613079F35B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9FAA8F37-3A64-4059-6ACA-07C242BC0DE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CBDA752-51F2-574E-50BF-1F4A0FD6E7A3}"/>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6" name="Θέση υποσέλιδου 5">
            <a:extLst>
              <a:ext uri="{FF2B5EF4-FFF2-40B4-BE49-F238E27FC236}">
                <a16:creationId xmlns:a16="http://schemas.microsoft.com/office/drawing/2014/main" id="{7A04CEED-72B8-766E-D567-5E98846F2EB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3FB25-13D2-C7DA-A726-01078A6463FD}"/>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180093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982142-3047-F3A4-73E2-C241203838D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F9932C5-18FD-72C5-7EE4-F9964C663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784F2C4-D24A-E0CC-E9DA-5AFBB11D4C4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66F21383-C7F2-4C21-804C-A394CC250F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80DF405-2729-E650-B2E7-3B7E95E99DC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AD1CF87-8450-6E14-E882-756BF38F2549}"/>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8" name="Θέση υποσέλιδου 7">
            <a:extLst>
              <a:ext uri="{FF2B5EF4-FFF2-40B4-BE49-F238E27FC236}">
                <a16:creationId xmlns:a16="http://schemas.microsoft.com/office/drawing/2014/main" id="{F5331100-7CF9-5036-940C-293A548EC598}"/>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DC902B6D-BBC9-1F18-72A0-659EC9587C0D}"/>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1287513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332744-67D9-B571-1F45-E7065EE4ADF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BFA48EA-FE74-36B0-9496-DCAD15FF7F88}"/>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4" name="Θέση υποσέλιδου 3">
            <a:extLst>
              <a:ext uri="{FF2B5EF4-FFF2-40B4-BE49-F238E27FC236}">
                <a16:creationId xmlns:a16="http://schemas.microsoft.com/office/drawing/2014/main" id="{2216F2DB-DD24-7761-118E-10A5E65284D6}"/>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05E5DBC6-1F1B-EBFF-4E36-8A26CCE369A0}"/>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276176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895E333-4639-F97F-78B8-69BBE40AFE3F}"/>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3" name="Θέση υποσέλιδου 2">
            <a:extLst>
              <a:ext uri="{FF2B5EF4-FFF2-40B4-BE49-F238E27FC236}">
                <a16:creationId xmlns:a16="http://schemas.microsoft.com/office/drawing/2014/main" id="{92F29235-688D-2534-3897-F927D4E3262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49DDF54-9962-A47C-C060-F144B9F67B84}"/>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369486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B7FA4E-3012-B4DE-D23E-64925BFDC98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24537F6-EB96-B415-0C5E-7F798183B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599F495-4139-5BB0-3050-8B14542D0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9ABF0D7-B094-4619-A52E-CCF004A495FB}"/>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6" name="Θέση υποσέλιδου 5">
            <a:extLst>
              <a:ext uri="{FF2B5EF4-FFF2-40B4-BE49-F238E27FC236}">
                <a16:creationId xmlns:a16="http://schemas.microsoft.com/office/drawing/2014/main" id="{BBC04A2D-4AD5-19F8-E122-6A48F38C443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D8257B4-295D-CCF1-2655-882B1F09CCB9}"/>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267556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676D1E-5F88-0FF7-A87B-B0945019F63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741285F-9525-7FC8-BC75-4355609420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42DBD55-5FE5-8210-D2D2-C6C19A0F1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8897743-F709-B82F-1701-31434EFD38A3}"/>
              </a:ext>
            </a:extLst>
          </p:cNvPr>
          <p:cNvSpPr>
            <a:spLocks noGrp="1"/>
          </p:cNvSpPr>
          <p:nvPr>
            <p:ph type="dt" sz="half" idx="10"/>
          </p:nvPr>
        </p:nvSpPr>
        <p:spPr/>
        <p:txBody>
          <a:bodyPr/>
          <a:lstStyle/>
          <a:p>
            <a:fld id="{CB606156-54D2-4E4A-8201-4DBB42778D7E}" type="datetimeFigureOut">
              <a:rPr lang="el-GR" smtClean="0"/>
              <a:t>4/12/2024</a:t>
            </a:fld>
            <a:endParaRPr lang="el-GR"/>
          </a:p>
        </p:txBody>
      </p:sp>
      <p:sp>
        <p:nvSpPr>
          <p:cNvPr id="6" name="Θέση υποσέλιδου 5">
            <a:extLst>
              <a:ext uri="{FF2B5EF4-FFF2-40B4-BE49-F238E27FC236}">
                <a16:creationId xmlns:a16="http://schemas.microsoft.com/office/drawing/2014/main" id="{8D57DCD4-03D8-4244-0F2A-47C3501E4A4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7D728FB-842C-F11C-785B-75E1BAE6D6F1}"/>
              </a:ext>
            </a:extLst>
          </p:cNvPr>
          <p:cNvSpPr>
            <a:spLocks noGrp="1"/>
          </p:cNvSpPr>
          <p:nvPr>
            <p:ph type="sldNum" sz="quarter" idx="12"/>
          </p:nvPr>
        </p:nvSpPr>
        <p:spPr/>
        <p:txBody>
          <a:bodyPr/>
          <a:lstStyle/>
          <a:p>
            <a:fld id="{05CE59A7-401A-4E71-94E9-1FC88A3D07E5}" type="slidenum">
              <a:rPr lang="el-GR" smtClean="0"/>
              <a:t>‹#›</a:t>
            </a:fld>
            <a:endParaRPr lang="el-GR"/>
          </a:p>
        </p:txBody>
      </p:sp>
    </p:spTree>
    <p:extLst>
      <p:ext uri="{BB962C8B-B14F-4D97-AF65-F5344CB8AC3E}">
        <p14:creationId xmlns:p14="http://schemas.microsoft.com/office/powerpoint/2010/main" val="3736944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CC41184C-39E1-AB77-EEB8-5A72D3967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04F88FB-CA0B-55D2-8376-2F6C9BEF5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9D4CC14-6EDE-EE48-EF57-13A8A3BF8A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06156-54D2-4E4A-8201-4DBB42778D7E}" type="datetimeFigureOut">
              <a:rPr lang="el-GR" smtClean="0"/>
              <a:t>4/12/2024</a:t>
            </a:fld>
            <a:endParaRPr lang="el-GR"/>
          </a:p>
        </p:txBody>
      </p:sp>
      <p:sp>
        <p:nvSpPr>
          <p:cNvPr id="5" name="Θέση υποσέλιδου 4">
            <a:extLst>
              <a:ext uri="{FF2B5EF4-FFF2-40B4-BE49-F238E27FC236}">
                <a16:creationId xmlns:a16="http://schemas.microsoft.com/office/drawing/2014/main" id="{5EE4861D-3E07-E659-BC16-DDAFF0111F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F38A173-9253-6633-6688-8316ED460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E59A7-401A-4E71-94E9-1FC88A3D07E5}" type="slidenum">
              <a:rPr lang="el-GR" smtClean="0"/>
              <a:t>‹#›</a:t>
            </a:fld>
            <a:endParaRPr lang="el-GR"/>
          </a:p>
        </p:txBody>
      </p:sp>
    </p:spTree>
    <p:extLst>
      <p:ext uri="{BB962C8B-B14F-4D97-AF65-F5344CB8AC3E}">
        <p14:creationId xmlns:p14="http://schemas.microsoft.com/office/powerpoint/2010/main" val="1251862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hyperlink" Target="http://www.agr.uth.gr/index.php?option=com_contact&amp;task=view&amp;contact_id=39&amp;Itemid=3" TargetMode="External"/><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hyperlink" Target="http://www.agr.uth.gr/index.php?option=com_contact&amp;task=view&amp;contact_id=56&amp;Itemid=3" TargetMode="External"/><Relationship Id="rId1" Type="http://schemas.openxmlformats.org/officeDocument/2006/relationships/slideLayout" Target="../slideLayouts/slideLayout1.xml"/><Relationship Id="rId6" Type="http://schemas.openxmlformats.org/officeDocument/2006/relationships/hyperlink" Target="http://www.agr.uth.gr/index.php?option=com_contact&amp;task=view&amp;contact_id=73&amp;Itemid=3" TargetMode="External"/><Relationship Id="rId11" Type="http://schemas.openxmlformats.org/officeDocument/2006/relationships/image" Target="../media/image18.jpeg"/><Relationship Id="rId5" Type="http://schemas.openxmlformats.org/officeDocument/2006/relationships/hyperlink" Target="http://www.agr.uth.gr/index.php?option=com_contact&amp;task=view&amp;contact_id=71&amp;Itemid=3" TargetMode="External"/><Relationship Id="rId10" Type="http://schemas.openxmlformats.org/officeDocument/2006/relationships/image" Target="../media/image17.jpeg"/><Relationship Id="rId4" Type="http://schemas.openxmlformats.org/officeDocument/2006/relationships/hyperlink" Target="http://www.agr.uth.gr/index.php?option=com_contact&amp;task=view&amp;contact_id=32&amp;Itemid=3" TargetMode="External"/><Relationship Id="rId9" Type="http://schemas.openxmlformats.org/officeDocument/2006/relationships/image" Target="../media/image16.jpe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uth.gr/sites/default/files/contents/2023/20230222_kanonismos.pdf"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37.jpeg"/><Relationship Id="rId3" Type="http://schemas.openxmlformats.org/officeDocument/2006/relationships/diagramLayout" Target="../diagrams/layout7.xml"/><Relationship Id="rId7" Type="http://schemas.openxmlformats.org/officeDocument/2006/relationships/image" Target="../media/image14.jpeg"/><Relationship Id="rId12" Type="http://schemas.openxmlformats.org/officeDocument/2006/relationships/image" Target="../media/image16.jpe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11" Type="http://schemas.openxmlformats.org/officeDocument/2006/relationships/image" Target="../media/image17.jpeg"/><Relationship Id="rId5" Type="http://schemas.openxmlformats.org/officeDocument/2006/relationships/diagramColors" Target="../diagrams/colors7.xml"/><Relationship Id="rId10" Type="http://schemas.openxmlformats.org/officeDocument/2006/relationships/image" Target="../media/image20.jpeg"/><Relationship Id="rId4" Type="http://schemas.openxmlformats.org/officeDocument/2006/relationships/diagramQuickStyle" Target="../diagrams/quickStyle7.xml"/><Relationship Id="rId9" Type="http://schemas.openxmlformats.org/officeDocument/2006/relationships/image" Target="../media/image19.jpe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4F4664-AB33-0EA5-E0EC-D7898C816405}"/>
              </a:ext>
            </a:extLst>
          </p:cNvPr>
          <p:cNvSpPr>
            <a:spLocks noGrp="1"/>
          </p:cNvSpPr>
          <p:nvPr>
            <p:ph type="ctrTitle"/>
          </p:nvPr>
        </p:nvSpPr>
        <p:spPr>
          <a:xfrm>
            <a:off x="1732680" y="323542"/>
            <a:ext cx="9144000" cy="847522"/>
          </a:xfrm>
        </p:spPr>
        <p:txBody>
          <a:bodyPr>
            <a:noAutofit/>
          </a:bodyPr>
          <a:lstStyle/>
          <a:p>
            <a:pPr algn="l">
              <a:lnSpc>
                <a:spcPct val="114000"/>
              </a:lnSpc>
            </a:pPr>
            <a:r>
              <a:rPr lang="el-GR" sz="2800" b="1" dirty="0">
                <a:solidFill>
                  <a:srgbClr val="339966"/>
                </a:solidFill>
              </a:rPr>
              <a:t>ΠΜΣ Μεσογειακά Συστήματα Αγροτικής Παραγωγής</a:t>
            </a:r>
            <a:br>
              <a:rPr lang="el-GR" sz="2800" b="1" dirty="0">
                <a:solidFill>
                  <a:srgbClr val="339966"/>
                </a:solidFill>
              </a:rPr>
            </a:br>
            <a:r>
              <a:rPr lang="el-GR" sz="2300" b="1" dirty="0">
                <a:solidFill>
                  <a:srgbClr val="339966"/>
                </a:solidFill>
              </a:rPr>
              <a:t>Τμήμα Γεωπονίας Φυτικής Παραγωγής και Αγροτικού Περιβάλλοντος</a:t>
            </a:r>
          </a:p>
        </p:txBody>
      </p:sp>
      <p:pic>
        <p:nvPicPr>
          <p:cNvPr id="7" name="Εικόνα 6" descr="Εικόνα που περιέχει άλογο, θηλαστικό&#10;&#10;Περιγραφή που δημιουργήθηκε αυτόματα">
            <a:extLst>
              <a:ext uri="{FF2B5EF4-FFF2-40B4-BE49-F238E27FC236}">
                <a16:creationId xmlns:a16="http://schemas.microsoft.com/office/drawing/2014/main" id="{D9E410D4-F9A3-1599-FC18-D79CD157E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25" y="5498777"/>
            <a:ext cx="1224000" cy="1224000"/>
          </a:xfrm>
          <a:prstGeom prst="rect">
            <a:avLst/>
          </a:prstGeom>
        </p:spPr>
      </p:pic>
      <p:pic>
        <p:nvPicPr>
          <p:cNvPr id="6" name="Εικόνα 5" descr="Εικόνα που περιέχει άλογο&#10;&#10;Περιγραφή που δημιουργήθηκε αυτόματα">
            <a:extLst>
              <a:ext uri="{FF2B5EF4-FFF2-40B4-BE49-F238E27FC236}">
                <a16:creationId xmlns:a16="http://schemas.microsoft.com/office/drawing/2014/main" id="{F9606E67-4753-4264-674E-42FC35B50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0" y="135223"/>
            <a:ext cx="1224161" cy="1224161"/>
          </a:xfrm>
          <a:prstGeom prst="rect">
            <a:avLst/>
          </a:prstGeom>
        </p:spPr>
      </p:pic>
      <p:sp>
        <p:nvSpPr>
          <p:cNvPr id="8" name="TextBox 7">
            <a:extLst>
              <a:ext uri="{FF2B5EF4-FFF2-40B4-BE49-F238E27FC236}">
                <a16:creationId xmlns:a16="http://schemas.microsoft.com/office/drawing/2014/main" id="{78059B9F-AACE-D5E0-45E3-C6E3FB6648FE}"/>
              </a:ext>
            </a:extLst>
          </p:cNvPr>
          <p:cNvSpPr txBox="1"/>
          <p:nvPr/>
        </p:nvSpPr>
        <p:spPr>
          <a:xfrm>
            <a:off x="8531514" y="3920794"/>
            <a:ext cx="3309817" cy="646331"/>
          </a:xfrm>
          <a:prstGeom prst="rect">
            <a:avLst/>
          </a:prstGeom>
          <a:noFill/>
        </p:spPr>
        <p:txBody>
          <a:bodyPr wrap="none" rtlCol="0">
            <a:spAutoFit/>
          </a:bodyPr>
          <a:lstStyle/>
          <a:p>
            <a:r>
              <a:rPr lang="el-GR" dirty="0"/>
              <a:t>Διευθυντής ΠΜΣ</a:t>
            </a:r>
            <a:r>
              <a:rPr lang="en-US" dirty="0"/>
              <a:t>: </a:t>
            </a:r>
            <a:r>
              <a:rPr lang="el-GR" dirty="0"/>
              <a:t>Χρήστος </a:t>
            </a:r>
            <a:r>
              <a:rPr lang="el-GR" dirty="0" err="1"/>
              <a:t>Λύκας</a:t>
            </a:r>
            <a:endParaRPr lang="el-GR" dirty="0"/>
          </a:p>
          <a:p>
            <a:r>
              <a:rPr lang="el-GR" dirty="0"/>
              <a:t>Καθηγητής, ΤΓΦΠΑΠ</a:t>
            </a:r>
          </a:p>
        </p:txBody>
      </p:sp>
      <p:sp>
        <p:nvSpPr>
          <p:cNvPr id="9" name="TextBox 8">
            <a:extLst>
              <a:ext uri="{FF2B5EF4-FFF2-40B4-BE49-F238E27FC236}">
                <a16:creationId xmlns:a16="http://schemas.microsoft.com/office/drawing/2014/main" id="{95A3D7AC-F542-AC16-4E18-250C7F248257}"/>
              </a:ext>
            </a:extLst>
          </p:cNvPr>
          <p:cNvSpPr txBox="1"/>
          <p:nvPr/>
        </p:nvSpPr>
        <p:spPr>
          <a:xfrm>
            <a:off x="8983881" y="4884185"/>
            <a:ext cx="2405081" cy="584775"/>
          </a:xfrm>
          <a:prstGeom prst="rect">
            <a:avLst/>
          </a:prstGeom>
          <a:noFill/>
        </p:spPr>
        <p:txBody>
          <a:bodyPr wrap="none" rtlCol="0">
            <a:spAutoFit/>
          </a:bodyPr>
          <a:lstStyle>
            <a:defPPr>
              <a:defRPr lang="el-GR"/>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l-GR" sz="1600" dirty="0"/>
              <a:t>Παρουσίαση ΠΜΣ - ΕΘΑΕΕ</a:t>
            </a:r>
          </a:p>
          <a:p>
            <a:pPr algn="ctr"/>
            <a:r>
              <a:rPr lang="el-GR" sz="1600" dirty="0"/>
              <a:t>3 Δεκεμβρίου 2024</a:t>
            </a:r>
          </a:p>
        </p:txBody>
      </p:sp>
      <p:pic>
        <p:nvPicPr>
          <p:cNvPr id="1026" name="Picture 2" descr="Sun Stock Illustrations – 2,139,330 Sun Stock Illustrations ...">
            <a:extLst>
              <a:ext uri="{FF2B5EF4-FFF2-40B4-BE49-F238E27FC236}">
                <a16:creationId xmlns:a16="http://schemas.microsoft.com/office/drawing/2014/main" id="{CCBBA7D4-C543-33EC-EF79-B1D0C7D968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89" t="11225" r="14446" b="6829"/>
          <a:stretch/>
        </p:blipFill>
        <p:spPr bwMode="auto">
          <a:xfrm>
            <a:off x="7713566" y="1336708"/>
            <a:ext cx="950880" cy="9394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4,200+ White Maize Stock Illustrations, Royalty-Free Vector ...">
            <a:extLst>
              <a:ext uri="{FF2B5EF4-FFF2-40B4-BE49-F238E27FC236}">
                <a16:creationId xmlns:a16="http://schemas.microsoft.com/office/drawing/2014/main" id="{15F52BF7-23CC-082D-BC6A-2B389F99A5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862" t="5861" r="28585" b="7531"/>
          <a:stretch/>
        </p:blipFill>
        <p:spPr bwMode="auto">
          <a:xfrm>
            <a:off x="6107368" y="2332715"/>
            <a:ext cx="611243" cy="1244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riculture PNG Images Transparent Background">
            <a:extLst>
              <a:ext uri="{FF2B5EF4-FFF2-40B4-BE49-F238E27FC236}">
                <a16:creationId xmlns:a16="http://schemas.microsoft.com/office/drawing/2014/main" id="{88D21B80-7017-C037-9BC3-63C54E1A91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94" r="72807" b="64552"/>
          <a:stretch/>
        </p:blipFill>
        <p:spPr bwMode="auto">
          <a:xfrm>
            <a:off x="6935822" y="2467203"/>
            <a:ext cx="1224000" cy="1104109"/>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10">
            <a:extLst>
              <a:ext uri="{FF2B5EF4-FFF2-40B4-BE49-F238E27FC236}">
                <a16:creationId xmlns:a16="http://schemas.microsoft.com/office/drawing/2014/main" id="{4B92A588-6188-9D48-83FB-D03C2476AE6F}"/>
              </a:ext>
            </a:extLst>
          </p:cNvPr>
          <p:cNvPicPr>
            <a:picLocks noChangeAspect="1"/>
          </p:cNvPicPr>
          <p:nvPr/>
        </p:nvPicPr>
        <p:blipFill>
          <a:blip r:embed="rId7"/>
          <a:stretch>
            <a:fillRect/>
          </a:stretch>
        </p:blipFill>
        <p:spPr>
          <a:xfrm>
            <a:off x="6630157" y="2600931"/>
            <a:ext cx="547778" cy="558519"/>
          </a:xfrm>
          <a:prstGeom prst="rect">
            <a:avLst/>
          </a:prstGeom>
        </p:spPr>
      </p:pic>
      <p:pic>
        <p:nvPicPr>
          <p:cNvPr id="17" name="Εικόνα 16">
            <a:extLst>
              <a:ext uri="{FF2B5EF4-FFF2-40B4-BE49-F238E27FC236}">
                <a16:creationId xmlns:a16="http://schemas.microsoft.com/office/drawing/2014/main" id="{9C7565BA-4F52-B493-7746-3F111FC55557}"/>
              </a:ext>
            </a:extLst>
          </p:cNvPr>
          <p:cNvPicPr>
            <a:picLocks noChangeAspect="1"/>
          </p:cNvPicPr>
          <p:nvPr/>
        </p:nvPicPr>
        <p:blipFill>
          <a:blip r:embed="rId8"/>
          <a:stretch>
            <a:fillRect/>
          </a:stretch>
        </p:blipFill>
        <p:spPr>
          <a:xfrm>
            <a:off x="6128481" y="1397158"/>
            <a:ext cx="641204" cy="641204"/>
          </a:xfrm>
          <a:prstGeom prst="rect">
            <a:avLst/>
          </a:prstGeom>
        </p:spPr>
      </p:pic>
      <p:pic>
        <p:nvPicPr>
          <p:cNvPr id="6152" name="Picture 8" descr="Wheat Seed 2kg - The Good Life Backyard | Australian chicken ...">
            <a:extLst>
              <a:ext uri="{FF2B5EF4-FFF2-40B4-BE49-F238E27FC236}">
                <a16:creationId xmlns:a16="http://schemas.microsoft.com/office/drawing/2014/main" id="{18F3E990-A30E-7A7A-F08C-B3DE6F5102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4096" y="1964601"/>
            <a:ext cx="577929" cy="4845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Rose Flowers Vector Art Clipart Circuit: Vector στοκ (χωρίς ...">
            <a:extLst>
              <a:ext uri="{FF2B5EF4-FFF2-40B4-BE49-F238E27FC236}">
                <a16:creationId xmlns:a16="http://schemas.microsoft.com/office/drawing/2014/main" id="{6C69A16E-CF77-862F-22FD-205A6729846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973" t="11046" r="16335" b="24668"/>
          <a:stretch/>
        </p:blipFill>
        <p:spPr bwMode="auto">
          <a:xfrm>
            <a:off x="7218394" y="1929451"/>
            <a:ext cx="547778" cy="56022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Ομάδα 14">
            <a:extLst>
              <a:ext uri="{FF2B5EF4-FFF2-40B4-BE49-F238E27FC236}">
                <a16:creationId xmlns:a16="http://schemas.microsoft.com/office/drawing/2014/main" id="{D4BA64F5-5907-C8A4-2882-55AA33D4597B}"/>
              </a:ext>
            </a:extLst>
          </p:cNvPr>
          <p:cNvGrpSpPr/>
          <p:nvPr/>
        </p:nvGrpSpPr>
        <p:grpSpPr>
          <a:xfrm>
            <a:off x="4164923" y="1633093"/>
            <a:ext cx="4512160" cy="4938187"/>
            <a:chOff x="24707" y="1192814"/>
            <a:chExt cx="4512160" cy="4938187"/>
          </a:xfrm>
        </p:grpSpPr>
        <p:sp>
          <p:nvSpPr>
            <p:cNvPr id="10" name="Τμήμα κύκλου 9">
              <a:extLst>
                <a:ext uri="{FF2B5EF4-FFF2-40B4-BE49-F238E27FC236}">
                  <a16:creationId xmlns:a16="http://schemas.microsoft.com/office/drawing/2014/main" id="{BD1D4579-3578-82F6-2CE8-12CD0F877EC7}"/>
                </a:ext>
              </a:extLst>
            </p:cNvPr>
            <p:cNvSpPr/>
            <p:nvPr/>
          </p:nvSpPr>
          <p:spPr>
            <a:xfrm>
              <a:off x="24707" y="1192814"/>
              <a:ext cx="3888000" cy="3888000"/>
            </a:xfrm>
            <a:prstGeom prst="pie">
              <a:avLst>
                <a:gd name="adj1" fmla="val 0"/>
                <a:gd name="adj2" fmla="val 16165100"/>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7170" name="Picture 2" descr="Soil Vector Art, Icons, and Graphics for Free Download">
              <a:extLst>
                <a:ext uri="{FF2B5EF4-FFF2-40B4-BE49-F238E27FC236}">
                  <a16:creationId xmlns:a16="http://schemas.microsoft.com/office/drawing/2014/main" id="{0C600C5B-517C-6349-1B85-21104013F95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700" t="12953" r="33436" b="5481"/>
            <a:stretch/>
          </p:blipFill>
          <p:spPr bwMode="auto">
            <a:xfrm>
              <a:off x="1958959" y="3136814"/>
              <a:ext cx="1944000" cy="1944518"/>
            </a:xfrm>
            <a:prstGeom prst="rect">
              <a:avLst/>
            </a:prstGeom>
            <a:noFill/>
            <a:extLst>
              <a:ext uri="{909E8E84-426E-40DD-AFC4-6F175D3DCCD1}">
                <a14:hiddenFill xmlns:a14="http://schemas.microsoft.com/office/drawing/2010/main">
                  <a:solidFill>
                    <a:srgbClr val="FFFFFF"/>
                  </a:solidFill>
                </a14:hiddenFill>
              </a:ext>
            </a:extLst>
          </p:spPr>
        </p:pic>
        <p:sp>
          <p:nvSpPr>
            <p:cNvPr id="14" name="Φεγγάρι 13">
              <a:extLst>
                <a:ext uri="{FF2B5EF4-FFF2-40B4-BE49-F238E27FC236}">
                  <a16:creationId xmlns:a16="http://schemas.microsoft.com/office/drawing/2014/main" id="{0B38D5BA-07E4-5751-CE1C-DF98981EB7E3}"/>
                </a:ext>
              </a:extLst>
            </p:cNvPr>
            <p:cNvSpPr/>
            <p:nvPr/>
          </p:nvSpPr>
          <p:spPr>
            <a:xfrm rot="14829815">
              <a:off x="1507542" y="3101676"/>
              <a:ext cx="2394568" cy="3664082"/>
            </a:xfrm>
            <a:prstGeom prst="moon">
              <a:avLst>
                <a:gd name="adj" fmla="val 49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 name="Υπότιτλος 2">
            <a:extLst>
              <a:ext uri="{FF2B5EF4-FFF2-40B4-BE49-F238E27FC236}">
                <a16:creationId xmlns:a16="http://schemas.microsoft.com/office/drawing/2014/main" id="{222100F2-8837-0910-1728-A56E11E8556D}"/>
              </a:ext>
            </a:extLst>
          </p:cNvPr>
          <p:cNvSpPr>
            <a:spLocks noGrp="1"/>
          </p:cNvSpPr>
          <p:nvPr>
            <p:ph type="subTitle" idx="1"/>
          </p:nvPr>
        </p:nvSpPr>
        <p:spPr>
          <a:xfrm>
            <a:off x="1732680" y="5801291"/>
            <a:ext cx="9302885" cy="847521"/>
          </a:xfrm>
        </p:spPr>
        <p:txBody>
          <a:bodyPr>
            <a:normAutofit fontScale="85000" lnSpcReduction="20000"/>
          </a:bodyPr>
          <a:lstStyle/>
          <a:p>
            <a:pPr algn="l">
              <a:lnSpc>
                <a:spcPct val="123000"/>
              </a:lnSpc>
              <a:spcBef>
                <a:spcPts val="0"/>
              </a:spcBef>
            </a:pPr>
            <a:r>
              <a:rPr lang="en-US" sz="3000" dirty="0">
                <a:solidFill>
                  <a:srgbClr val="339966"/>
                </a:solidFill>
              </a:rPr>
              <a:t>MSc Mediterranean Agricultural Production Systems</a:t>
            </a:r>
            <a:endParaRPr lang="el-GR" sz="2800" dirty="0">
              <a:solidFill>
                <a:srgbClr val="339966"/>
              </a:solidFill>
            </a:endParaRPr>
          </a:p>
          <a:p>
            <a:pPr algn="l">
              <a:lnSpc>
                <a:spcPct val="123000"/>
              </a:lnSpc>
              <a:spcBef>
                <a:spcPts val="0"/>
              </a:spcBef>
            </a:pPr>
            <a:r>
              <a:rPr lang="en-US" sz="2500" dirty="0">
                <a:solidFill>
                  <a:srgbClr val="339966"/>
                </a:solidFill>
              </a:rPr>
              <a:t>Department of Agriculture Crop Production and Rural Environment</a:t>
            </a:r>
            <a:endParaRPr lang="el-GR" sz="2500" dirty="0">
              <a:solidFill>
                <a:srgbClr val="339966"/>
              </a:solidFill>
            </a:endParaRPr>
          </a:p>
        </p:txBody>
      </p:sp>
      <p:sp>
        <p:nvSpPr>
          <p:cNvPr id="16" name="Τίτλος 1">
            <a:extLst>
              <a:ext uri="{FF2B5EF4-FFF2-40B4-BE49-F238E27FC236}">
                <a16:creationId xmlns:a16="http://schemas.microsoft.com/office/drawing/2014/main" id="{70279C55-B680-1BC4-9189-4487F8484C74}"/>
              </a:ext>
            </a:extLst>
          </p:cNvPr>
          <p:cNvSpPr txBox="1">
            <a:spLocks/>
          </p:cNvSpPr>
          <p:nvPr/>
        </p:nvSpPr>
        <p:spPr>
          <a:xfrm rot="3194415">
            <a:off x="4426292" y="1750996"/>
            <a:ext cx="3503702" cy="3603723"/>
          </a:xfrm>
          <a:prstGeom prst="rect">
            <a:avLst/>
          </a:prstGeom>
        </p:spPr>
        <p:txBody>
          <a:bodyPr vert="horz" lIns="91440" tIns="45720" rIns="91440" bIns="45720" rtlCol="0" anchor="b">
            <a:prstTxWarp prst="textCircle">
              <a:avLst>
                <a:gd name="adj" fmla="val 2506132"/>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l-GR" sz="2200" b="1" dirty="0">
                <a:solidFill>
                  <a:schemeClr val="bg1"/>
                </a:solidFill>
              </a:rPr>
              <a:t>Μεσογειακά Συστήματα Αγροτικής Παραγωγής</a:t>
            </a:r>
          </a:p>
        </p:txBody>
      </p:sp>
    </p:spTree>
    <p:extLst>
      <p:ext uri="{BB962C8B-B14F-4D97-AF65-F5344CB8AC3E}">
        <p14:creationId xmlns:p14="http://schemas.microsoft.com/office/powerpoint/2010/main" val="4173562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031603" y="77067"/>
            <a:ext cx="6094845" cy="584775"/>
          </a:xfrm>
          <a:prstGeom prst="rect">
            <a:avLst/>
          </a:prstGeom>
          <a:solidFill>
            <a:schemeClr val="bg1"/>
          </a:solidFill>
        </p:spPr>
        <p:txBody>
          <a:bodyPr wrap="square">
            <a:spAutoFit/>
          </a:bodyPr>
          <a:lstStyle/>
          <a:p>
            <a:pPr algn="ctr" defTabSz="1219170">
              <a:buClr>
                <a:srgbClr val="000000"/>
              </a:buClr>
              <a:defRPr/>
            </a:pPr>
            <a:r>
              <a:rPr lang="el-GR" sz="3200" b="1" kern="0" dirty="0" err="1">
                <a:solidFill>
                  <a:srgbClr val="009999"/>
                </a:solidFill>
                <a:latin typeface="+mj-lt"/>
                <a:cs typeface="Arial" panose="020B0604020202020204" pitchFamily="34" charset="0"/>
                <a:sym typeface="Arial"/>
              </a:rPr>
              <a:t>Στοχοθεσία</a:t>
            </a:r>
            <a:r>
              <a:rPr lang="el-GR" sz="3200" b="1" kern="0" dirty="0">
                <a:solidFill>
                  <a:srgbClr val="009999"/>
                </a:solidFill>
                <a:latin typeface="+mj-lt"/>
                <a:cs typeface="Arial" panose="020B0604020202020204" pitchFamily="34" charset="0"/>
                <a:sym typeface="Arial"/>
              </a:rPr>
              <a:t> Ποιότητας του ΠΜΣ </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2.</a:t>
            </a:r>
          </a:p>
        </p:txBody>
      </p:sp>
      <p:graphicFrame>
        <p:nvGraphicFramePr>
          <p:cNvPr id="10" name="Πίνακας 9">
            <a:extLst>
              <a:ext uri="{FF2B5EF4-FFF2-40B4-BE49-F238E27FC236}">
                <a16:creationId xmlns:a16="http://schemas.microsoft.com/office/drawing/2014/main" id="{CFAB0D4C-91D4-AC0C-8799-6C4D0474A458}"/>
              </a:ext>
            </a:extLst>
          </p:cNvPr>
          <p:cNvGraphicFramePr>
            <a:graphicFrameLocks noGrp="1"/>
          </p:cNvGraphicFramePr>
          <p:nvPr>
            <p:extLst>
              <p:ext uri="{D42A27DB-BD31-4B8C-83A1-F6EECF244321}">
                <p14:modId xmlns:p14="http://schemas.microsoft.com/office/powerpoint/2010/main" val="3521701081"/>
              </p:ext>
            </p:extLst>
          </p:nvPr>
        </p:nvGraphicFramePr>
        <p:xfrm>
          <a:off x="280089" y="771486"/>
          <a:ext cx="11597875" cy="5553009"/>
        </p:xfrm>
        <a:graphic>
          <a:graphicData uri="http://schemas.openxmlformats.org/drawingml/2006/table">
            <a:tbl>
              <a:tblPr firstRow="1" firstCol="1" bandRow="1">
                <a:tableStyleId>{5C22544A-7EE6-4342-B048-85BDC9FD1C3A}</a:tableStyleId>
              </a:tblPr>
              <a:tblGrid>
                <a:gridCol w="1607259">
                  <a:extLst>
                    <a:ext uri="{9D8B030D-6E8A-4147-A177-3AD203B41FA5}">
                      <a16:colId xmlns:a16="http://schemas.microsoft.com/office/drawing/2014/main" val="3717291714"/>
                    </a:ext>
                  </a:extLst>
                </a:gridCol>
                <a:gridCol w="1607259">
                  <a:extLst>
                    <a:ext uri="{9D8B030D-6E8A-4147-A177-3AD203B41FA5}">
                      <a16:colId xmlns:a16="http://schemas.microsoft.com/office/drawing/2014/main" val="851684747"/>
                    </a:ext>
                  </a:extLst>
                </a:gridCol>
                <a:gridCol w="1908666">
                  <a:extLst>
                    <a:ext uri="{9D8B030D-6E8A-4147-A177-3AD203B41FA5}">
                      <a16:colId xmlns:a16="http://schemas.microsoft.com/office/drawing/2014/main" val="3744531867"/>
                    </a:ext>
                  </a:extLst>
                </a:gridCol>
                <a:gridCol w="1034472">
                  <a:extLst>
                    <a:ext uri="{9D8B030D-6E8A-4147-A177-3AD203B41FA5}">
                      <a16:colId xmlns:a16="http://schemas.microsoft.com/office/drawing/2014/main" val="2096702640"/>
                    </a:ext>
                  </a:extLst>
                </a:gridCol>
                <a:gridCol w="979055">
                  <a:extLst>
                    <a:ext uri="{9D8B030D-6E8A-4147-A177-3AD203B41FA5}">
                      <a16:colId xmlns:a16="http://schemas.microsoft.com/office/drawing/2014/main" val="3741676917"/>
                    </a:ext>
                  </a:extLst>
                </a:gridCol>
                <a:gridCol w="2041236">
                  <a:extLst>
                    <a:ext uri="{9D8B030D-6E8A-4147-A177-3AD203B41FA5}">
                      <a16:colId xmlns:a16="http://schemas.microsoft.com/office/drawing/2014/main" val="4098456361"/>
                    </a:ext>
                  </a:extLst>
                </a:gridCol>
                <a:gridCol w="1422400">
                  <a:extLst>
                    <a:ext uri="{9D8B030D-6E8A-4147-A177-3AD203B41FA5}">
                      <a16:colId xmlns:a16="http://schemas.microsoft.com/office/drawing/2014/main" val="3796564162"/>
                    </a:ext>
                  </a:extLst>
                </a:gridCol>
                <a:gridCol w="997528">
                  <a:extLst>
                    <a:ext uri="{9D8B030D-6E8A-4147-A177-3AD203B41FA5}">
                      <a16:colId xmlns:a16="http://schemas.microsoft.com/office/drawing/2014/main" val="3976624191"/>
                    </a:ext>
                  </a:extLst>
                </a:gridCol>
              </a:tblGrid>
              <a:tr h="529896">
                <a:tc>
                  <a:txBody>
                    <a:bodyPr/>
                    <a:lstStyle/>
                    <a:p>
                      <a:pPr algn="l">
                        <a:lnSpc>
                          <a:spcPct val="107000"/>
                        </a:lnSpc>
                        <a:spcAft>
                          <a:spcPts val="800"/>
                        </a:spcAft>
                      </a:pPr>
                      <a:r>
                        <a:rPr lang="el-GR" sz="1200" dirty="0">
                          <a:effectLst/>
                        </a:rPr>
                        <a:t>ΣΤΡΑΤΗΓΙΚΟΣ ΣΤΟΧΟΣ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ΣΤΟΧΟΙ ΠΟΙΟΤΗΤΑΣ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ΜΕΤΡΗΣΗ</a:t>
                      </a:r>
                    </a:p>
                    <a:p>
                      <a:pPr algn="l">
                        <a:lnSpc>
                          <a:spcPct val="107000"/>
                        </a:lnSpc>
                        <a:spcAft>
                          <a:spcPts val="800"/>
                        </a:spcAft>
                      </a:pPr>
                      <a:r>
                        <a:rPr lang="el-GR" sz="1200" dirty="0">
                          <a:effectLst/>
                        </a:rPr>
                        <a:t>(δείκτης)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ΤΙΜΗ ΒΑΣΗΣ (τρέχουσα τιμή)</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ctr">
                        <a:lnSpc>
                          <a:spcPct val="107000"/>
                        </a:lnSpc>
                        <a:spcAft>
                          <a:spcPts val="800"/>
                        </a:spcAft>
                      </a:pPr>
                      <a:r>
                        <a:rPr lang="el-GR" sz="1200" dirty="0">
                          <a:effectLst/>
                        </a:rPr>
                        <a:t>ΤΙΜΗ ΣΤΟΧΟΥ</a:t>
                      </a:r>
                    </a:p>
                    <a:p>
                      <a:pPr algn="ctr">
                        <a:lnSpc>
                          <a:spcPct val="107000"/>
                        </a:lnSpc>
                        <a:spcAft>
                          <a:spcPts val="800"/>
                        </a:spcAft>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ΕΝΕΡΓΕΙΕΣ/ΔΡΑΣΕΙΣ</a:t>
                      </a:r>
                    </a:p>
                    <a:p>
                      <a:pPr algn="l">
                        <a:lnSpc>
                          <a:spcPct val="107000"/>
                        </a:lnSpc>
                        <a:spcAft>
                          <a:spcPts val="800"/>
                        </a:spcAft>
                      </a:pPr>
                      <a:r>
                        <a:rPr lang="el-GR" sz="1200" dirty="0">
                          <a:effectLst/>
                        </a:rPr>
                        <a:t>(Τι πρέπει να κάνουμε για να πετύχουμε τα προσδοκώμενα αποτελέσματα;)</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ΥΠΕΥΘΥΝΟΤΗΤΕΣ</a:t>
                      </a:r>
                    </a:p>
                    <a:p>
                      <a:pPr algn="l">
                        <a:lnSpc>
                          <a:spcPct val="107000"/>
                        </a:lnSpc>
                        <a:spcAft>
                          <a:spcPts val="800"/>
                        </a:spcAft>
                      </a:pPr>
                      <a:r>
                        <a:rPr lang="el-GR" sz="1200" dirty="0">
                          <a:effectLst/>
                        </a:rPr>
                        <a:t>(Ποιος αναλαμβάνει κάθε ενέργεια;)</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ctr">
                        <a:lnSpc>
                          <a:spcPct val="107000"/>
                        </a:lnSpc>
                        <a:spcAft>
                          <a:spcPts val="800"/>
                        </a:spcAft>
                      </a:pPr>
                      <a:r>
                        <a:rPr lang="el-GR" sz="1200" dirty="0">
                          <a:effectLst/>
                        </a:rPr>
                        <a:t>ΧΡΟΝΟ</a:t>
                      </a:r>
                      <a:r>
                        <a:rPr lang="en-US" sz="1200" dirty="0">
                          <a:effectLst/>
                        </a:rPr>
                        <a:t>-</a:t>
                      </a:r>
                      <a:endParaRPr lang="el-GR" sz="1200" dirty="0">
                        <a:effectLst/>
                      </a:endParaRPr>
                    </a:p>
                    <a:p>
                      <a:pPr algn="ctr">
                        <a:lnSpc>
                          <a:spcPct val="107000"/>
                        </a:lnSpc>
                        <a:spcAft>
                          <a:spcPts val="800"/>
                        </a:spcAft>
                      </a:pPr>
                      <a:r>
                        <a:rPr lang="el-GR" sz="1200" dirty="0">
                          <a:effectLst/>
                        </a:rPr>
                        <a:t>ΔΙΑΓΡΑΜΜΑ</a:t>
                      </a:r>
                    </a:p>
                    <a:p>
                      <a:pPr algn="ctr">
                        <a:lnSpc>
                          <a:spcPct val="107000"/>
                        </a:lnSpc>
                        <a:spcAft>
                          <a:spcPts val="800"/>
                        </a:spcAft>
                      </a:pPr>
                      <a:r>
                        <a:rPr lang="el-GR" sz="1200" dirty="0">
                          <a:effectLst/>
                        </a:rPr>
                        <a:t>(Πότε;)</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extLst>
                  <a:ext uri="{0D108BD9-81ED-4DB2-BD59-A6C34878D82A}">
                    <a16:rowId xmlns:a16="http://schemas.microsoft.com/office/drawing/2014/main" val="2571482576"/>
                  </a:ext>
                </a:extLst>
              </a:tr>
              <a:tr h="689112">
                <a:tc rowSpan="3">
                  <a:txBody>
                    <a:bodyPr/>
                    <a:lstStyle/>
                    <a:p>
                      <a:pPr algn="l">
                        <a:lnSpc>
                          <a:spcPct val="107000"/>
                        </a:lnSpc>
                        <a:spcAft>
                          <a:spcPts val="800"/>
                        </a:spcAft>
                      </a:pPr>
                      <a:r>
                        <a:rPr lang="el-GR" sz="1400" dirty="0">
                          <a:effectLst/>
                        </a:rPr>
                        <a:t>Α. Παρακολούθηση και βελτίωση της παρεχόμενης εκπαίδευσης</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rowSpan="2">
                  <a:txBody>
                    <a:bodyPr/>
                    <a:lstStyle/>
                    <a:p>
                      <a:pPr algn="l">
                        <a:lnSpc>
                          <a:spcPct val="107000"/>
                        </a:lnSpc>
                        <a:spcAft>
                          <a:spcPts val="800"/>
                        </a:spcAft>
                      </a:pPr>
                      <a:r>
                        <a:rPr lang="el-GR" sz="1200" dirty="0">
                          <a:effectLst/>
                        </a:rPr>
                        <a:t>Α1.Παρακολούθηση της προόδου και των επιδόσεων των φοιτητών</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tc>
                  <a:txBody>
                    <a:bodyPr/>
                    <a:lstStyle/>
                    <a:p>
                      <a:pPr algn="l">
                        <a:lnSpc>
                          <a:spcPct val="107000"/>
                        </a:lnSpc>
                        <a:spcAft>
                          <a:spcPts val="800"/>
                        </a:spcAft>
                      </a:pPr>
                      <a:r>
                        <a:rPr lang="el-GR" sz="1200" dirty="0">
                          <a:effectLst/>
                        </a:rPr>
                        <a:t>Α1.1.Συχνότητα των συναντήσεων με τους Ακαδημαϊκούς Συμβούλους ανά ακαδημαϊκό εξάμηνο</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tc>
                  <a:txBody>
                    <a:bodyPr/>
                    <a:lstStyle/>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spcBef>
                          <a:spcPts val="60"/>
                        </a:spcBef>
                      </a:pPr>
                      <a:r>
                        <a:rPr lang="el-GR" sz="16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solidFill>
                      <a:schemeClr val="bg2"/>
                    </a:solidFill>
                  </a:tcPr>
                </a:tc>
                <a:tc>
                  <a:txBody>
                    <a:bodyPr/>
                    <a:lstStyle/>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spcBef>
                          <a:spcPts val="60"/>
                        </a:spcBef>
                      </a:pPr>
                      <a:r>
                        <a:rPr lang="el-GR" sz="1600" dirty="0">
                          <a:effectLst/>
                        </a:rPr>
                        <a:t> </a:t>
                      </a:r>
                      <a:endParaRPr lang="el-GR" sz="1200" dirty="0">
                        <a:effectLst/>
                      </a:endParaRPr>
                    </a:p>
                    <a:p>
                      <a:pPr algn="ctr">
                        <a:lnSpc>
                          <a:spcPct val="107000"/>
                        </a:lnSpc>
                        <a:spcAft>
                          <a:spcPts val="800"/>
                        </a:spcAft>
                      </a:pPr>
                      <a:r>
                        <a:rPr lang="el-GR" sz="1200" dirty="0">
                          <a:effectLst/>
                        </a:rPr>
                        <a:t>2</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solidFill>
                      <a:schemeClr val="bg2"/>
                    </a:solidFill>
                  </a:tcPr>
                </a:tc>
                <a:tc>
                  <a:txBody>
                    <a:bodyPr/>
                    <a:lstStyle/>
                    <a:p>
                      <a:pPr algn="l">
                        <a:lnSpc>
                          <a:spcPct val="107000"/>
                        </a:lnSpc>
                        <a:spcAft>
                          <a:spcPts val="800"/>
                        </a:spcAft>
                      </a:pPr>
                      <a:r>
                        <a:rPr lang="el-GR" sz="1200" dirty="0">
                          <a:effectLst/>
                        </a:rPr>
                        <a:t>1. Ενίσχυση του θεσμού του ακαδημαϊκού συμβούλου </a:t>
                      </a:r>
                    </a:p>
                    <a:p>
                      <a:pPr algn="l">
                        <a:lnSpc>
                          <a:spcPct val="107000"/>
                        </a:lnSpc>
                        <a:spcAft>
                          <a:spcPts val="800"/>
                        </a:spcAft>
                      </a:pPr>
                      <a:r>
                        <a:rPr lang="el-GR" sz="1200" dirty="0">
                          <a:effectLst/>
                        </a:rPr>
                        <a:t> 2. Συναντήσεις στην αρχή κάθε εξαμήνου</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tc>
                  <a:txBody>
                    <a:bodyPr/>
                    <a:lstStyle/>
                    <a:p>
                      <a:pPr algn="l">
                        <a:lnSpc>
                          <a:spcPct val="107000"/>
                        </a:lnSpc>
                        <a:spcAft>
                          <a:spcPts val="800"/>
                        </a:spcAft>
                      </a:pPr>
                      <a:r>
                        <a:rPr lang="el-GR" sz="1200" dirty="0">
                          <a:effectLst/>
                        </a:rPr>
                        <a:t>Διευθυντής του ΠΜΣ, Συντονιστική Επιτροπή του ΠΜΣ, Ακαδημαϊκοί Σύμβουλοι</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tc>
                  <a:txBody>
                    <a:bodyPr/>
                    <a:lstStyle/>
                    <a:p>
                      <a:pPr algn="ctr">
                        <a:lnSpc>
                          <a:spcPct val="107000"/>
                        </a:lnSpc>
                        <a:spcAft>
                          <a:spcPts val="800"/>
                        </a:spcAft>
                      </a:pPr>
                      <a:r>
                        <a:rPr lang="el-GR" sz="1200" dirty="0">
                          <a:effectLst/>
                        </a:rPr>
                        <a:t>31-12-2025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extLst>
                  <a:ext uri="{0D108BD9-81ED-4DB2-BD59-A6C34878D82A}">
                    <a16:rowId xmlns:a16="http://schemas.microsoft.com/office/drawing/2014/main" val="1120745303"/>
                  </a:ext>
                </a:extLst>
              </a:tr>
              <a:tr h="989222">
                <a:tc vMerge="1">
                  <a:txBody>
                    <a:bodyPr/>
                    <a:lstStyle/>
                    <a:p>
                      <a:endParaRPr lang="el-GR"/>
                    </a:p>
                  </a:txBody>
                  <a:tcPr/>
                </a:tc>
                <a:tc vMerge="1">
                  <a:txBody>
                    <a:bodyPr/>
                    <a:lstStyle/>
                    <a:p>
                      <a:endParaRPr lang="el-GR"/>
                    </a:p>
                  </a:txBody>
                  <a:tcPr/>
                </a:tc>
                <a:tc>
                  <a:txBody>
                    <a:bodyPr/>
                    <a:lstStyle/>
                    <a:p>
                      <a:pPr algn="l">
                        <a:lnSpc>
                          <a:spcPct val="107000"/>
                        </a:lnSpc>
                        <a:spcAft>
                          <a:spcPts val="800"/>
                        </a:spcAft>
                      </a:pPr>
                      <a:r>
                        <a:rPr lang="el-GR" sz="1200" dirty="0">
                          <a:effectLst/>
                        </a:rPr>
                        <a:t>Α.1.2.Ποσοστό αποφοίτων με διάρκεια σπουδών &gt;v+1</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1">
                        <a:lumMod val="95000"/>
                      </a:schemeClr>
                    </a:solidFill>
                  </a:tcPr>
                </a:tc>
                <a:tc>
                  <a:txBody>
                    <a:bodyPr/>
                    <a:lstStyle/>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spcBef>
                          <a:spcPts val="45"/>
                        </a:spcBef>
                      </a:pPr>
                      <a:r>
                        <a:rPr lang="el-GR" sz="11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solidFill>
                      <a:schemeClr val="bg1">
                        <a:lumMod val="95000"/>
                      </a:schemeClr>
                    </a:solidFill>
                  </a:tcPr>
                </a:tc>
                <a:tc>
                  <a:txBody>
                    <a:bodyPr/>
                    <a:lstStyle/>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spcBef>
                          <a:spcPts val="45"/>
                        </a:spcBef>
                      </a:pPr>
                      <a:r>
                        <a:rPr lang="el-GR" sz="1100" dirty="0">
                          <a:effectLst/>
                        </a:rPr>
                        <a:t> </a:t>
                      </a:r>
                      <a:endParaRPr lang="el-GR" sz="1200" dirty="0">
                        <a:effectLst/>
                      </a:endParaRPr>
                    </a:p>
                    <a:p>
                      <a:pPr algn="ctr">
                        <a:lnSpc>
                          <a:spcPct val="107000"/>
                        </a:lnSpc>
                        <a:spcAft>
                          <a:spcPts val="800"/>
                        </a:spcAft>
                      </a:pPr>
                      <a:r>
                        <a:rPr lang="en-US" sz="1200" dirty="0">
                          <a:effectLst/>
                        </a:rPr>
                        <a:t>10</a:t>
                      </a:r>
                      <a:r>
                        <a:rPr lang="el-GR" sz="1200" dirty="0">
                          <a:effectLst/>
                        </a:rPr>
                        <a:t>%</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solidFill>
                      <a:schemeClr val="bg1">
                        <a:lumMod val="95000"/>
                      </a:schemeClr>
                    </a:solidFill>
                  </a:tcPr>
                </a:tc>
                <a:tc>
                  <a:txBody>
                    <a:bodyPr/>
                    <a:lstStyle/>
                    <a:p>
                      <a:pPr algn="l">
                        <a:lnSpc>
                          <a:spcPct val="107000"/>
                        </a:lnSpc>
                        <a:spcAft>
                          <a:spcPts val="800"/>
                        </a:spcAft>
                      </a:pPr>
                      <a:r>
                        <a:rPr lang="el-GR" sz="1200" dirty="0">
                          <a:effectLst/>
                        </a:rPr>
                        <a:t>1. Παρακολούθηση προόδου της εκπόνησης της μεταπτυχιακής διατριβής από τους φοιτητές </a:t>
                      </a:r>
                    </a:p>
                    <a:p>
                      <a:pPr algn="l">
                        <a:lnSpc>
                          <a:spcPct val="107000"/>
                        </a:lnSpc>
                        <a:spcAft>
                          <a:spcPts val="800"/>
                        </a:spcAft>
                      </a:pPr>
                      <a:r>
                        <a:rPr lang="el-GR" sz="1200" dirty="0">
                          <a:effectLst/>
                        </a:rPr>
                        <a:t> 2. Συχνές συναντήσεις των φοιτητών με τους επιβλέποντες καθηγητές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1">
                        <a:lumMod val="95000"/>
                      </a:schemeClr>
                    </a:solidFill>
                  </a:tcPr>
                </a:tc>
                <a:tc>
                  <a:txBody>
                    <a:bodyPr/>
                    <a:lstStyle/>
                    <a:p>
                      <a:pPr algn="l">
                        <a:lnSpc>
                          <a:spcPct val="107000"/>
                        </a:lnSpc>
                        <a:spcAft>
                          <a:spcPts val="800"/>
                        </a:spcAft>
                      </a:pPr>
                      <a:r>
                        <a:rPr lang="el-GR" sz="1200" dirty="0">
                          <a:effectLst/>
                        </a:rPr>
                        <a:t>Διευθυντής του </a:t>
                      </a:r>
                    </a:p>
                    <a:p>
                      <a:pPr algn="l">
                        <a:lnSpc>
                          <a:spcPct val="107000"/>
                        </a:lnSpc>
                        <a:spcAft>
                          <a:spcPts val="800"/>
                        </a:spcAft>
                      </a:pPr>
                      <a:r>
                        <a:rPr lang="el-GR" sz="1200" dirty="0">
                          <a:effectLst/>
                        </a:rPr>
                        <a:t>ΠΜΣ, Επιβλέπων </a:t>
                      </a:r>
                    </a:p>
                    <a:p>
                      <a:pPr algn="l">
                        <a:lnSpc>
                          <a:spcPct val="107000"/>
                        </a:lnSpc>
                        <a:spcAft>
                          <a:spcPts val="800"/>
                        </a:spcAft>
                      </a:pPr>
                      <a:r>
                        <a:rPr lang="el-GR" sz="1200" dirty="0">
                          <a:effectLst/>
                        </a:rPr>
                        <a:t>Καθηγητής, </a:t>
                      </a:r>
                    </a:p>
                    <a:p>
                      <a:pPr algn="l">
                        <a:lnSpc>
                          <a:spcPct val="107000"/>
                        </a:lnSpc>
                        <a:spcAft>
                          <a:spcPts val="800"/>
                        </a:spcAft>
                      </a:pPr>
                      <a:r>
                        <a:rPr lang="el-GR" sz="1200" dirty="0">
                          <a:effectLst/>
                        </a:rPr>
                        <a:t>Ακαδημαϊκός </a:t>
                      </a:r>
                    </a:p>
                    <a:p>
                      <a:pPr algn="l">
                        <a:lnSpc>
                          <a:spcPct val="107000"/>
                        </a:lnSpc>
                        <a:spcAft>
                          <a:spcPts val="800"/>
                        </a:spcAft>
                      </a:pPr>
                      <a:r>
                        <a:rPr lang="el-GR" sz="1200" dirty="0">
                          <a:effectLst/>
                        </a:rPr>
                        <a:t>Σύμβουλος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1">
                        <a:lumMod val="95000"/>
                      </a:schemeClr>
                    </a:solidFill>
                  </a:tcPr>
                </a:tc>
                <a:tc>
                  <a:txBody>
                    <a:bodyPr/>
                    <a:lstStyle/>
                    <a:p>
                      <a:pPr algn="ctr">
                        <a:lnSpc>
                          <a:spcPct val="107000"/>
                        </a:lnSpc>
                        <a:spcAft>
                          <a:spcPts val="800"/>
                        </a:spcAft>
                      </a:pPr>
                      <a:r>
                        <a:rPr lang="el-GR" sz="1200" dirty="0">
                          <a:effectLst/>
                        </a:rPr>
                        <a:t>31-12-2025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1">
                        <a:lumMod val="95000"/>
                      </a:schemeClr>
                    </a:solidFill>
                  </a:tcPr>
                </a:tc>
                <a:extLst>
                  <a:ext uri="{0D108BD9-81ED-4DB2-BD59-A6C34878D82A}">
                    <a16:rowId xmlns:a16="http://schemas.microsoft.com/office/drawing/2014/main" val="2463535341"/>
                  </a:ext>
                </a:extLst>
              </a:tr>
              <a:tr h="2143108">
                <a:tc vMerge="1">
                  <a:txBody>
                    <a:bodyPr/>
                    <a:lstStyle/>
                    <a:p>
                      <a:endParaRPr lang="el-GR"/>
                    </a:p>
                  </a:txBody>
                  <a:tcPr/>
                </a:tc>
                <a:tc>
                  <a:txBody>
                    <a:bodyPr/>
                    <a:lstStyle/>
                    <a:p>
                      <a:pPr algn="l">
                        <a:lnSpc>
                          <a:spcPct val="107000"/>
                        </a:lnSpc>
                        <a:spcAft>
                          <a:spcPts val="800"/>
                        </a:spcAft>
                      </a:pPr>
                      <a:r>
                        <a:rPr lang="el-GR" sz="1200" dirty="0">
                          <a:effectLst/>
                        </a:rPr>
                        <a:t>Α2. Προσέλκυση φοιτητών με σοβαρό ενδιαφέρον για το αντικείμενο σπουδών του ΠΜΣ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tc>
                  <a:txBody>
                    <a:bodyPr/>
                    <a:lstStyle/>
                    <a:p>
                      <a:pPr algn="l">
                        <a:lnSpc>
                          <a:spcPct val="107000"/>
                        </a:lnSpc>
                        <a:spcAft>
                          <a:spcPts val="800"/>
                        </a:spcAft>
                      </a:pPr>
                      <a:r>
                        <a:rPr lang="el-GR" sz="1200" dirty="0">
                          <a:effectLst/>
                        </a:rPr>
                        <a:t>Α2.1. Μέσος αριθμός αιτήσεων ένταξης στο πρόγραμμα</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tc>
                  <a:txBody>
                    <a:bodyPr/>
                    <a:lstStyle/>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spcBef>
                          <a:spcPts val="25"/>
                        </a:spcBef>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solidFill>
                      <a:schemeClr val="bg2"/>
                    </a:solidFill>
                  </a:tcPr>
                </a:tc>
                <a:tc>
                  <a:txBody>
                    <a:bodyPr/>
                    <a:lstStyle/>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pPr>
                      <a:r>
                        <a:rPr lang="el-GR" sz="1200" dirty="0">
                          <a:effectLst/>
                        </a:rPr>
                        <a:t> </a:t>
                      </a:r>
                    </a:p>
                    <a:p>
                      <a:pPr algn="ctr">
                        <a:lnSpc>
                          <a:spcPct val="107000"/>
                        </a:lnSpc>
                        <a:spcBef>
                          <a:spcPts val="25"/>
                        </a:spcBef>
                      </a:pPr>
                      <a:r>
                        <a:rPr lang="el-GR" sz="1200" dirty="0">
                          <a:effectLst/>
                        </a:rPr>
                        <a:t> </a:t>
                      </a:r>
                    </a:p>
                    <a:p>
                      <a:pPr algn="ctr">
                        <a:lnSpc>
                          <a:spcPct val="107000"/>
                        </a:lnSpc>
                        <a:spcAft>
                          <a:spcPts val="800"/>
                        </a:spcAft>
                      </a:pPr>
                      <a:r>
                        <a:rPr lang="en-US" sz="1200" dirty="0">
                          <a:effectLst/>
                        </a:rPr>
                        <a:t>30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solidFill>
                      <a:schemeClr val="bg2"/>
                    </a:solidFill>
                  </a:tcPr>
                </a:tc>
                <a:tc>
                  <a:txBody>
                    <a:bodyPr/>
                    <a:lstStyle/>
                    <a:p>
                      <a:pPr algn="l">
                        <a:lnSpc>
                          <a:spcPct val="107000"/>
                        </a:lnSpc>
                        <a:spcAft>
                          <a:spcPts val="800"/>
                        </a:spcAft>
                      </a:pPr>
                      <a:r>
                        <a:rPr lang="el-GR" sz="1200" dirty="0">
                          <a:effectLst/>
                        </a:rPr>
                        <a:t>1. Δημοσίευση προκήρυξης σε ηλεκτρονικά μέσα ενημέρωσης και πλατφόρμες κοινωνικής δικτύωσης</a:t>
                      </a:r>
                    </a:p>
                    <a:p>
                      <a:pPr algn="l">
                        <a:lnSpc>
                          <a:spcPct val="107000"/>
                        </a:lnSpc>
                        <a:spcAft>
                          <a:spcPts val="800"/>
                        </a:spcAft>
                      </a:pPr>
                      <a:r>
                        <a:rPr lang="el-GR" sz="1200" dirty="0">
                          <a:effectLst/>
                        </a:rPr>
                        <a:t> 2. Εμπλουτισμός της Ιστοσελίδας του ΠΜΣ</a:t>
                      </a:r>
                    </a:p>
                    <a:p>
                      <a:pPr algn="l">
                        <a:lnSpc>
                          <a:spcPct val="107000"/>
                        </a:lnSpc>
                        <a:spcAft>
                          <a:spcPts val="800"/>
                        </a:spcAft>
                      </a:pPr>
                      <a:r>
                        <a:rPr lang="el-GR" sz="1200" dirty="0">
                          <a:effectLst/>
                        </a:rPr>
                        <a:t> 3. Ανάδειξη του ερευνητικού έργου των διδασκόντων στην Ιστοσελίδα του Τμήματος και του ΠΜΣ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tc>
                  <a:txBody>
                    <a:bodyPr/>
                    <a:lstStyle/>
                    <a:p>
                      <a:pPr algn="l">
                        <a:lnSpc>
                          <a:spcPct val="107000"/>
                        </a:lnSpc>
                        <a:spcAft>
                          <a:spcPts val="800"/>
                        </a:spcAft>
                      </a:pPr>
                      <a:r>
                        <a:rPr lang="el-GR" sz="1200" dirty="0">
                          <a:effectLst/>
                        </a:rPr>
                        <a:t>Πρόεδρος του </a:t>
                      </a:r>
                    </a:p>
                    <a:p>
                      <a:pPr algn="l">
                        <a:lnSpc>
                          <a:spcPct val="107000"/>
                        </a:lnSpc>
                        <a:spcAft>
                          <a:spcPts val="800"/>
                        </a:spcAft>
                      </a:pPr>
                      <a:r>
                        <a:rPr lang="el-GR" sz="1200" dirty="0">
                          <a:effectLst/>
                        </a:rPr>
                        <a:t>Τμήματος, </a:t>
                      </a:r>
                    </a:p>
                    <a:p>
                      <a:pPr algn="l">
                        <a:lnSpc>
                          <a:spcPct val="107000"/>
                        </a:lnSpc>
                        <a:spcAft>
                          <a:spcPts val="800"/>
                        </a:spcAft>
                      </a:pPr>
                      <a:r>
                        <a:rPr lang="el-GR" sz="1200" dirty="0">
                          <a:effectLst/>
                        </a:rPr>
                        <a:t>Διευθυντής του </a:t>
                      </a:r>
                    </a:p>
                    <a:p>
                      <a:pPr algn="l">
                        <a:lnSpc>
                          <a:spcPct val="107000"/>
                        </a:lnSpc>
                        <a:spcAft>
                          <a:spcPts val="800"/>
                        </a:spcAft>
                      </a:pPr>
                      <a:r>
                        <a:rPr lang="el-GR" sz="1200" dirty="0">
                          <a:effectLst/>
                        </a:rPr>
                        <a:t>ΠΜΣ, </a:t>
                      </a:r>
                    </a:p>
                    <a:p>
                      <a:pPr algn="l">
                        <a:lnSpc>
                          <a:spcPct val="107000"/>
                        </a:lnSpc>
                        <a:spcAft>
                          <a:spcPts val="800"/>
                        </a:spcAft>
                      </a:pPr>
                      <a:r>
                        <a:rPr lang="el-GR" sz="1200" dirty="0">
                          <a:effectLst/>
                        </a:rPr>
                        <a:t>Διδάσκοντες, </a:t>
                      </a:r>
                    </a:p>
                    <a:p>
                      <a:pPr algn="l">
                        <a:lnSpc>
                          <a:spcPct val="107000"/>
                        </a:lnSpc>
                        <a:spcAft>
                          <a:spcPts val="800"/>
                        </a:spcAft>
                      </a:pPr>
                      <a:r>
                        <a:rPr lang="el-GR" sz="1200" dirty="0">
                          <a:effectLst/>
                        </a:rPr>
                        <a:t>Γραμματεία του </a:t>
                      </a:r>
                    </a:p>
                    <a:p>
                      <a:pPr algn="l">
                        <a:lnSpc>
                          <a:spcPct val="107000"/>
                        </a:lnSpc>
                        <a:spcAft>
                          <a:spcPts val="800"/>
                        </a:spcAft>
                      </a:pPr>
                      <a:r>
                        <a:rPr lang="el-GR" sz="1200" dirty="0">
                          <a:effectLst/>
                        </a:rPr>
                        <a:t>ΠΜΣ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tc>
                  <a:txBody>
                    <a:bodyPr/>
                    <a:lstStyle/>
                    <a:p>
                      <a:pPr algn="ctr">
                        <a:lnSpc>
                          <a:spcPct val="107000"/>
                        </a:lnSpc>
                        <a:spcAft>
                          <a:spcPts val="800"/>
                        </a:spcAft>
                      </a:pPr>
                      <a:r>
                        <a:rPr lang="el-GR" sz="1200" dirty="0">
                          <a:effectLst/>
                        </a:rPr>
                        <a:t>31-12-2025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chemeClr val="bg2"/>
                    </a:solidFill>
                  </a:tcPr>
                </a:tc>
                <a:extLst>
                  <a:ext uri="{0D108BD9-81ED-4DB2-BD59-A6C34878D82A}">
                    <a16:rowId xmlns:a16="http://schemas.microsoft.com/office/drawing/2014/main" val="2620286477"/>
                  </a:ext>
                </a:extLst>
              </a:tr>
            </a:tbl>
          </a:graphicData>
        </a:graphic>
      </p:graphicFrame>
    </p:spTree>
    <p:extLst>
      <p:ext uri="{BB962C8B-B14F-4D97-AF65-F5344CB8AC3E}">
        <p14:creationId xmlns:p14="http://schemas.microsoft.com/office/powerpoint/2010/main" val="3346643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031603" y="77067"/>
            <a:ext cx="6094845" cy="584775"/>
          </a:xfrm>
          <a:prstGeom prst="rect">
            <a:avLst/>
          </a:prstGeom>
          <a:solidFill>
            <a:schemeClr val="bg1"/>
          </a:solidFill>
        </p:spPr>
        <p:txBody>
          <a:bodyPr wrap="square">
            <a:spAutoFit/>
          </a:bodyPr>
          <a:lstStyle/>
          <a:p>
            <a:pPr algn="ctr" defTabSz="1219170">
              <a:buClr>
                <a:srgbClr val="000000"/>
              </a:buClr>
              <a:defRPr/>
            </a:pPr>
            <a:r>
              <a:rPr lang="el-GR" sz="3200" b="1" kern="0" dirty="0" err="1">
                <a:solidFill>
                  <a:srgbClr val="009999"/>
                </a:solidFill>
                <a:latin typeface="+mj-lt"/>
                <a:cs typeface="Arial" panose="020B0604020202020204" pitchFamily="34" charset="0"/>
                <a:sym typeface="Arial"/>
              </a:rPr>
              <a:t>Στοχοθεσία</a:t>
            </a:r>
            <a:r>
              <a:rPr lang="el-GR" sz="3200" b="1" kern="0" dirty="0">
                <a:solidFill>
                  <a:srgbClr val="009999"/>
                </a:solidFill>
                <a:latin typeface="+mj-lt"/>
                <a:cs typeface="Arial" panose="020B0604020202020204" pitchFamily="34" charset="0"/>
                <a:sym typeface="Arial"/>
              </a:rPr>
              <a:t> Ποιότητας του ΠΜΣ </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2.</a:t>
            </a:r>
          </a:p>
        </p:txBody>
      </p:sp>
      <p:graphicFrame>
        <p:nvGraphicFramePr>
          <p:cNvPr id="2" name="Πίνακας 1">
            <a:extLst>
              <a:ext uri="{FF2B5EF4-FFF2-40B4-BE49-F238E27FC236}">
                <a16:creationId xmlns:a16="http://schemas.microsoft.com/office/drawing/2014/main" id="{B0378E32-93EC-01B0-83C5-BF5126333EFA}"/>
              </a:ext>
            </a:extLst>
          </p:cNvPr>
          <p:cNvGraphicFramePr>
            <a:graphicFrameLocks noGrp="1"/>
          </p:cNvGraphicFramePr>
          <p:nvPr>
            <p:extLst>
              <p:ext uri="{D42A27DB-BD31-4B8C-83A1-F6EECF244321}">
                <p14:modId xmlns:p14="http://schemas.microsoft.com/office/powerpoint/2010/main" val="1357749891"/>
              </p:ext>
            </p:extLst>
          </p:nvPr>
        </p:nvGraphicFramePr>
        <p:xfrm>
          <a:off x="449461" y="1435387"/>
          <a:ext cx="11259127" cy="5393938"/>
        </p:xfrm>
        <a:graphic>
          <a:graphicData uri="http://schemas.openxmlformats.org/drawingml/2006/table">
            <a:tbl>
              <a:tblPr firstRow="1" firstCol="1" bandRow="1">
                <a:tableStyleId>{5C22544A-7EE6-4342-B048-85BDC9FD1C3A}</a:tableStyleId>
              </a:tblPr>
              <a:tblGrid>
                <a:gridCol w="1554830">
                  <a:extLst>
                    <a:ext uri="{9D8B030D-6E8A-4147-A177-3AD203B41FA5}">
                      <a16:colId xmlns:a16="http://schemas.microsoft.com/office/drawing/2014/main" val="2260801714"/>
                    </a:ext>
                  </a:extLst>
                </a:gridCol>
                <a:gridCol w="1565800">
                  <a:extLst>
                    <a:ext uri="{9D8B030D-6E8A-4147-A177-3AD203B41FA5}">
                      <a16:colId xmlns:a16="http://schemas.microsoft.com/office/drawing/2014/main" val="1021301518"/>
                    </a:ext>
                  </a:extLst>
                </a:gridCol>
                <a:gridCol w="1842418">
                  <a:extLst>
                    <a:ext uri="{9D8B030D-6E8A-4147-A177-3AD203B41FA5}">
                      <a16:colId xmlns:a16="http://schemas.microsoft.com/office/drawing/2014/main" val="2855916666"/>
                    </a:ext>
                  </a:extLst>
                </a:gridCol>
                <a:gridCol w="1025236">
                  <a:extLst>
                    <a:ext uri="{9D8B030D-6E8A-4147-A177-3AD203B41FA5}">
                      <a16:colId xmlns:a16="http://schemas.microsoft.com/office/drawing/2014/main" val="3361732049"/>
                    </a:ext>
                  </a:extLst>
                </a:gridCol>
                <a:gridCol w="942110">
                  <a:extLst>
                    <a:ext uri="{9D8B030D-6E8A-4147-A177-3AD203B41FA5}">
                      <a16:colId xmlns:a16="http://schemas.microsoft.com/office/drawing/2014/main" val="360732331"/>
                    </a:ext>
                  </a:extLst>
                </a:gridCol>
                <a:gridCol w="1976581">
                  <a:extLst>
                    <a:ext uri="{9D8B030D-6E8A-4147-A177-3AD203B41FA5}">
                      <a16:colId xmlns:a16="http://schemas.microsoft.com/office/drawing/2014/main" val="3630824784"/>
                    </a:ext>
                  </a:extLst>
                </a:gridCol>
                <a:gridCol w="1394691">
                  <a:extLst>
                    <a:ext uri="{9D8B030D-6E8A-4147-A177-3AD203B41FA5}">
                      <a16:colId xmlns:a16="http://schemas.microsoft.com/office/drawing/2014/main" val="3413446451"/>
                    </a:ext>
                  </a:extLst>
                </a:gridCol>
                <a:gridCol w="957461">
                  <a:extLst>
                    <a:ext uri="{9D8B030D-6E8A-4147-A177-3AD203B41FA5}">
                      <a16:colId xmlns:a16="http://schemas.microsoft.com/office/drawing/2014/main" val="3080146313"/>
                    </a:ext>
                  </a:extLst>
                </a:gridCol>
              </a:tblGrid>
              <a:tr h="1548976">
                <a:tc rowSpan="5">
                  <a:txBody>
                    <a:bodyPr/>
                    <a:lstStyle/>
                    <a:p>
                      <a:pPr algn="l">
                        <a:lnSpc>
                          <a:spcPct val="107000"/>
                        </a:lnSpc>
                        <a:spcAft>
                          <a:spcPts val="800"/>
                        </a:spcAft>
                      </a:pPr>
                      <a:r>
                        <a:rPr lang="el-GR" sz="1400" dirty="0">
                          <a:effectLst/>
                        </a:rPr>
                        <a:t>Β. Ενίσχυση ερευνητικών δραστηριοτήτων και δημοσιοποίησης επιστημονικού έργου</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9999"/>
                    </a:solidFill>
                  </a:tcPr>
                </a:tc>
                <a:tc>
                  <a:txBody>
                    <a:bodyPr/>
                    <a:lstStyle/>
                    <a:p>
                      <a:pPr algn="l">
                        <a:lnSpc>
                          <a:spcPct val="107000"/>
                        </a:lnSpc>
                        <a:spcAft>
                          <a:spcPts val="800"/>
                        </a:spcAft>
                      </a:pPr>
                      <a:r>
                        <a:rPr lang="el-GR" sz="1200" b="0" dirty="0">
                          <a:solidFill>
                            <a:schemeClr val="tx1"/>
                          </a:solidFill>
                          <a:effectLst/>
                        </a:rPr>
                        <a:t>Β1.Αύξηση παραγόμενου </a:t>
                      </a:r>
                    </a:p>
                    <a:p>
                      <a:pPr algn="l">
                        <a:lnSpc>
                          <a:spcPct val="107000"/>
                        </a:lnSpc>
                        <a:spcAft>
                          <a:spcPts val="800"/>
                        </a:spcAft>
                      </a:pPr>
                      <a:r>
                        <a:rPr lang="el-GR" sz="1200" b="0" dirty="0">
                          <a:solidFill>
                            <a:schemeClr val="tx1"/>
                          </a:solidFill>
                          <a:effectLst/>
                        </a:rPr>
                        <a:t>ερευνητικού έργου</a:t>
                      </a:r>
                      <a:endParaRPr lang="el-G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spcAft>
                          <a:spcPts val="800"/>
                        </a:spcAft>
                      </a:pPr>
                      <a:r>
                        <a:rPr lang="el-GR" sz="1200" b="0" dirty="0">
                          <a:solidFill>
                            <a:schemeClr val="tx1"/>
                          </a:solidFill>
                          <a:effectLst/>
                        </a:rPr>
                        <a:t>Β1.1.Μέσος  αριθμός εργασιών ανά μέλος ΔΕΠ (</a:t>
                      </a:r>
                      <a:r>
                        <a:rPr lang="el-GR" sz="1200" b="0" dirty="0" err="1">
                          <a:solidFill>
                            <a:schemeClr val="tx1"/>
                          </a:solidFill>
                          <a:effectLst/>
                        </a:rPr>
                        <a:t>Scopus</a:t>
                      </a:r>
                      <a:r>
                        <a:rPr lang="el-GR" sz="1200" b="0" dirty="0">
                          <a:solidFill>
                            <a:schemeClr val="tx1"/>
                          </a:solidFill>
                          <a:effectLst/>
                        </a:rPr>
                        <a:t>)</a:t>
                      </a:r>
                    </a:p>
                    <a:p>
                      <a:pPr algn="l">
                        <a:lnSpc>
                          <a:spcPct val="107000"/>
                        </a:lnSpc>
                        <a:spcAft>
                          <a:spcPts val="800"/>
                        </a:spcAft>
                      </a:pPr>
                      <a:r>
                        <a:rPr lang="el-GR" sz="1200" dirty="0">
                          <a:solidFill>
                            <a:schemeClr val="tx1"/>
                          </a:solidFill>
                          <a:effectLst/>
                        </a:rPr>
                        <a:t> </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pPr>
                      <a:r>
                        <a:rPr lang="el-GR" sz="1200" dirty="0">
                          <a:solidFill>
                            <a:schemeClr val="tx1"/>
                          </a:solidFill>
                          <a:effectLst/>
                        </a:rPr>
                        <a:t> </a:t>
                      </a:r>
                    </a:p>
                    <a:p>
                      <a:pPr algn="l">
                        <a:lnSpc>
                          <a:spcPct val="107000"/>
                        </a:lnSpc>
                      </a:pPr>
                      <a:r>
                        <a:rPr lang="el-GR" sz="1200" dirty="0">
                          <a:solidFill>
                            <a:schemeClr val="tx1"/>
                          </a:solidFill>
                          <a:effectLst/>
                        </a:rPr>
                        <a:t> </a:t>
                      </a:r>
                    </a:p>
                    <a:p>
                      <a:pPr algn="l">
                        <a:lnSpc>
                          <a:spcPct val="107000"/>
                        </a:lnSpc>
                      </a:pPr>
                      <a:r>
                        <a:rPr lang="el-GR" sz="1200" dirty="0">
                          <a:solidFill>
                            <a:schemeClr val="tx1"/>
                          </a:solidFill>
                          <a:effectLst/>
                        </a:rPr>
                        <a:t> </a:t>
                      </a:r>
                    </a:p>
                    <a:p>
                      <a:pPr algn="l">
                        <a:lnSpc>
                          <a:spcPct val="107000"/>
                        </a:lnSpc>
                      </a:pPr>
                      <a:r>
                        <a:rPr lang="el-GR" sz="1200" dirty="0">
                          <a:solidFill>
                            <a:schemeClr val="tx1"/>
                          </a:solidFill>
                          <a:effectLst/>
                        </a:rPr>
                        <a:t> </a:t>
                      </a:r>
                    </a:p>
                    <a:p>
                      <a:pPr algn="l">
                        <a:lnSpc>
                          <a:spcPct val="107000"/>
                        </a:lnSpc>
                      </a:pPr>
                      <a:r>
                        <a:rPr lang="el-GR" sz="1200" dirty="0">
                          <a:solidFill>
                            <a:schemeClr val="tx1"/>
                          </a:solidFill>
                          <a:effectLst/>
                        </a:rPr>
                        <a:t> </a:t>
                      </a:r>
                    </a:p>
                    <a:p>
                      <a:pPr algn="l">
                        <a:lnSpc>
                          <a:spcPct val="107000"/>
                        </a:lnSpc>
                        <a:spcAft>
                          <a:spcPts val="800"/>
                        </a:spcAft>
                      </a:pPr>
                      <a:r>
                        <a:rPr lang="el-GR" sz="1200" dirty="0">
                          <a:solidFill>
                            <a:schemeClr val="tx1"/>
                          </a:solidFill>
                          <a:effectLst/>
                        </a:rPr>
                        <a:t> </a:t>
                      </a:r>
                      <a:endParaRPr lang="el-G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2"/>
                    </a:solidFill>
                  </a:tcPr>
                </a:tc>
                <a:tc>
                  <a:txBody>
                    <a:bodyPr/>
                    <a:lstStyle/>
                    <a:p>
                      <a:pPr algn="l">
                        <a:lnSpc>
                          <a:spcPct val="107000"/>
                        </a:lnSpc>
                      </a:pPr>
                      <a:r>
                        <a:rPr lang="el-GR" sz="1200" dirty="0">
                          <a:solidFill>
                            <a:schemeClr val="tx1"/>
                          </a:solidFill>
                          <a:effectLst/>
                        </a:rPr>
                        <a:t> </a:t>
                      </a:r>
                    </a:p>
                    <a:p>
                      <a:pPr algn="l">
                        <a:lnSpc>
                          <a:spcPct val="107000"/>
                        </a:lnSpc>
                      </a:pPr>
                      <a:r>
                        <a:rPr lang="el-GR" sz="1200" dirty="0">
                          <a:solidFill>
                            <a:schemeClr val="tx1"/>
                          </a:solidFill>
                          <a:effectLst/>
                        </a:rPr>
                        <a:t> </a:t>
                      </a:r>
                    </a:p>
                    <a:p>
                      <a:pPr algn="l">
                        <a:lnSpc>
                          <a:spcPct val="107000"/>
                        </a:lnSpc>
                      </a:pPr>
                      <a:r>
                        <a:rPr lang="el-GR" sz="1200" dirty="0">
                          <a:solidFill>
                            <a:schemeClr val="tx1"/>
                          </a:solidFill>
                          <a:effectLst/>
                        </a:rPr>
                        <a:t> </a:t>
                      </a:r>
                    </a:p>
                    <a:p>
                      <a:pPr algn="l">
                        <a:lnSpc>
                          <a:spcPct val="107000"/>
                        </a:lnSpc>
                      </a:pPr>
                      <a:r>
                        <a:rPr lang="el-GR" sz="1200" dirty="0">
                          <a:solidFill>
                            <a:schemeClr val="tx1"/>
                          </a:solidFill>
                          <a:effectLst/>
                        </a:rPr>
                        <a:t> </a:t>
                      </a:r>
                    </a:p>
                    <a:p>
                      <a:pPr algn="l">
                        <a:lnSpc>
                          <a:spcPct val="107000"/>
                        </a:lnSpc>
                      </a:pPr>
                      <a:r>
                        <a:rPr lang="el-GR" sz="1200" dirty="0">
                          <a:solidFill>
                            <a:schemeClr val="tx1"/>
                          </a:solidFill>
                          <a:effectLst/>
                        </a:rPr>
                        <a:t> </a:t>
                      </a:r>
                    </a:p>
                    <a:p>
                      <a:pPr algn="l">
                        <a:lnSpc>
                          <a:spcPct val="107000"/>
                        </a:lnSpc>
                        <a:spcAft>
                          <a:spcPts val="800"/>
                        </a:spcAft>
                      </a:pPr>
                      <a:r>
                        <a:rPr lang="el-GR" sz="1200" b="0" dirty="0">
                          <a:solidFill>
                            <a:schemeClr val="tx1"/>
                          </a:solidFill>
                          <a:effectLst/>
                        </a:rPr>
                        <a:t>45</a:t>
                      </a:r>
                      <a:endParaRPr lang="el-G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2"/>
                    </a:solidFill>
                  </a:tcPr>
                </a:tc>
                <a:tc>
                  <a:txBody>
                    <a:bodyPr/>
                    <a:lstStyle/>
                    <a:p>
                      <a:pPr algn="l">
                        <a:lnSpc>
                          <a:spcPct val="107000"/>
                        </a:lnSpc>
                        <a:spcAft>
                          <a:spcPts val="800"/>
                        </a:spcAft>
                      </a:pPr>
                      <a:r>
                        <a:rPr lang="el-GR" sz="1200" b="0" dirty="0">
                          <a:solidFill>
                            <a:schemeClr val="tx1"/>
                          </a:solidFill>
                          <a:effectLst/>
                        </a:rPr>
                        <a:t>1. Παρακίνηση μελών ΔΕΠ να  συμμετέχουν σε συνέδρια</a:t>
                      </a:r>
                    </a:p>
                    <a:p>
                      <a:pPr algn="l">
                        <a:lnSpc>
                          <a:spcPct val="107000"/>
                        </a:lnSpc>
                        <a:spcAft>
                          <a:spcPts val="800"/>
                        </a:spcAft>
                      </a:pPr>
                      <a:r>
                        <a:rPr lang="el-GR" sz="1200" b="0" dirty="0">
                          <a:solidFill>
                            <a:schemeClr val="tx1"/>
                          </a:solidFill>
                          <a:effectLst/>
                        </a:rPr>
                        <a:t> 2. Παρακίνηση των μελών ΔΕΠ να δημοσιεύουν τα αποτελέσματα της έρευνάς τους σε Διεθνή έγκριτα περιοδικά </a:t>
                      </a:r>
                      <a:endParaRPr lang="el-G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spcAft>
                          <a:spcPts val="800"/>
                        </a:spcAft>
                      </a:pPr>
                      <a:r>
                        <a:rPr lang="el-GR" sz="1200" b="0" dirty="0">
                          <a:solidFill>
                            <a:schemeClr val="tx1"/>
                          </a:solidFill>
                          <a:effectLst/>
                        </a:rPr>
                        <a:t>Προέδρος του Τμήματος, Διευθυντής του ΠΜΣ</a:t>
                      </a:r>
                      <a:endParaRPr lang="el-G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spcAft>
                          <a:spcPts val="800"/>
                        </a:spcAft>
                      </a:pPr>
                      <a:r>
                        <a:rPr lang="el-GR" sz="1200" b="0" dirty="0">
                          <a:solidFill>
                            <a:schemeClr val="tx1"/>
                          </a:solidFill>
                          <a:effectLst/>
                        </a:rPr>
                        <a:t>31-12-2025</a:t>
                      </a:r>
                      <a:endParaRPr lang="el-G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extLst>
                  <a:ext uri="{0D108BD9-81ED-4DB2-BD59-A6C34878D82A}">
                    <a16:rowId xmlns:a16="http://schemas.microsoft.com/office/drawing/2014/main" val="1543102319"/>
                  </a:ext>
                </a:extLst>
              </a:tr>
              <a:tr h="1186449">
                <a:tc vMerge="1">
                  <a:txBody>
                    <a:bodyPr/>
                    <a:lstStyle/>
                    <a:p>
                      <a:endParaRPr lang="el-GR"/>
                    </a:p>
                  </a:txBody>
                  <a:tcPr/>
                </a:tc>
                <a:tc rowSpan="4">
                  <a:txBody>
                    <a:bodyPr/>
                    <a:lstStyle/>
                    <a:p>
                      <a:pPr algn="l">
                        <a:lnSpc>
                          <a:spcPct val="107000"/>
                        </a:lnSpc>
                        <a:spcAft>
                          <a:spcPts val="800"/>
                        </a:spcAft>
                      </a:pPr>
                      <a:r>
                        <a:rPr lang="el-GR" sz="1200" dirty="0">
                          <a:effectLst/>
                        </a:rPr>
                        <a:t>Β2. Ενίσχυση αναγνώρισης παραγόμενου έργου </a:t>
                      </a:r>
                    </a:p>
                    <a:p>
                      <a:pPr algn="l">
                        <a:lnSpc>
                          <a:spcPct val="107000"/>
                        </a:lnSpc>
                        <a:spcAft>
                          <a:spcPts val="800"/>
                        </a:spcAft>
                      </a:pPr>
                      <a:r>
                        <a:rPr lang="el-GR" sz="1200" dirty="0">
                          <a:effectLst/>
                        </a:rPr>
                        <a:t> </a:t>
                      </a:r>
                    </a:p>
                    <a:p>
                      <a:pPr algn="l">
                        <a:lnSpc>
                          <a:spcPct val="107000"/>
                        </a:lnSpc>
                        <a:spcAft>
                          <a:spcPts val="800"/>
                        </a:spcAft>
                      </a:pPr>
                      <a:r>
                        <a:rPr lang="el-GR" sz="1200" dirty="0">
                          <a:effectLst/>
                        </a:rPr>
                        <a:t> </a:t>
                      </a:r>
                    </a:p>
                    <a:p>
                      <a:pPr algn="l">
                        <a:lnSpc>
                          <a:spcPct val="107000"/>
                        </a:lnSpc>
                        <a:spcAft>
                          <a:spcPts val="800"/>
                        </a:spcAft>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1">
                        <a:lumMod val="95000"/>
                      </a:schemeClr>
                    </a:solidFill>
                  </a:tcPr>
                </a:tc>
                <a:tc>
                  <a:txBody>
                    <a:bodyPr/>
                    <a:lstStyle/>
                    <a:p>
                      <a:pPr algn="l">
                        <a:lnSpc>
                          <a:spcPct val="107000"/>
                        </a:lnSpc>
                        <a:spcAft>
                          <a:spcPts val="800"/>
                        </a:spcAft>
                      </a:pPr>
                      <a:r>
                        <a:rPr lang="el-GR" sz="1200" dirty="0">
                          <a:effectLst/>
                        </a:rPr>
                        <a:t>Β2.1.Μέσος αριθμός αναφορών ανά εργασία (</a:t>
                      </a:r>
                      <a:r>
                        <a:rPr lang="el-GR" sz="1200" dirty="0" err="1">
                          <a:effectLst/>
                        </a:rPr>
                        <a:t>Scopus</a:t>
                      </a: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1">
                        <a:lumMod val="95000"/>
                      </a:schemeClr>
                    </a:solidFill>
                  </a:tcPr>
                </a:tc>
                <a:tc>
                  <a:txBody>
                    <a:bodyPr/>
                    <a:lstStyle/>
                    <a:p>
                      <a:pPr algn="l">
                        <a:lnSpc>
                          <a:spcPct val="107000"/>
                        </a:lnSpc>
                      </a:pPr>
                      <a:r>
                        <a:rPr lang="el-GR" sz="1200" dirty="0">
                          <a:effectLst/>
                        </a:rPr>
                        <a:t> </a:t>
                      </a:r>
                    </a:p>
                    <a:p>
                      <a:pPr algn="l">
                        <a:lnSpc>
                          <a:spcPct val="107000"/>
                        </a:lnSpc>
                      </a:pPr>
                      <a:r>
                        <a:rPr lang="el-GR" sz="1200" dirty="0">
                          <a:effectLst/>
                        </a:rPr>
                        <a:t> </a:t>
                      </a:r>
                    </a:p>
                    <a:p>
                      <a:pPr algn="l">
                        <a:lnSpc>
                          <a:spcPct val="107000"/>
                        </a:lnSpc>
                        <a:spcAft>
                          <a:spcPts val="800"/>
                        </a:spcAft>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1">
                        <a:lumMod val="95000"/>
                      </a:schemeClr>
                    </a:solidFill>
                  </a:tcPr>
                </a:tc>
                <a:tc>
                  <a:txBody>
                    <a:bodyPr/>
                    <a:lstStyle/>
                    <a:p>
                      <a:pPr algn="l">
                        <a:lnSpc>
                          <a:spcPct val="107000"/>
                        </a:lnSpc>
                      </a:pPr>
                      <a:r>
                        <a:rPr lang="el-GR" sz="1200" dirty="0">
                          <a:effectLst/>
                        </a:rPr>
                        <a:t> </a:t>
                      </a:r>
                    </a:p>
                    <a:p>
                      <a:pPr algn="l">
                        <a:lnSpc>
                          <a:spcPct val="107000"/>
                        </a:lnSpc>
                      </a:pPr>
                      <a:r>
                        <a:rPr lang="el-GR" sz="1200" dirty="0">
                          <a:effectLst/>
                        </a:rPr>
                        <a:t> </a:t>
                      </a:r>
                    </a:p>
                    <a:p>
                      <a:pPr algn="l">
                        <a:lnSpc>
                          <a:spcPct val="107000"/>
                        </a:lnSpc>
                        <a:spcAft>
                          <a:spcPts val="800"/>
                        </a:spcAft>
                      </a:pPr>
                      <a:r>
                        <a:rPr lang="en-US" sz="1200" dirty="0">
                          <a:effectLst/>
                        </a:rPr>
                        <a:t>10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1">
                        <a:lumMod val="95000"/>
                      </a:schemeClr>
                    </a:solidFill>
                  </a:tcPr>
                </a:tc>
                <a:tc>
                  <a:txBody>
                    <a:bodyPr/>
                    <a:lstStyle/>
                    <a:p>
                      <a:pPr algn="l">
                        <a:lnSpc>
                          <a:spcPct val="107000"/>
                        </a:lnSpc>
                        <a:spcAft>
                          <a:spcPts val="800"/>
                        </a:spcAft>
                      </a:pPr>
                      <a:r>
                        <a:rPr lang="el-GR" sz="1200" dirty="0">
                          <a:effectLst/>
                        </a:rPr>
                        <a:t>1. Δημοσίευση σε διεθνή περιοδικά που συμπεριλαμβάνονται στο SCOPUS. </a:t>
                      </a:r>
                    </a:p>
                    <a:p>
                      <a:pPr algn="l">
                        <a:lnSpc>
                          <a:spcPct val="107000"/>
                        </a:lnSpc>
                        <a:spcAft>
                          <a:spcPts val="800"/>
                        </a:spcAft>
                      </a:pPr>
                      <a:r>
                        <a:rPr lang="el-GR" sz="1200" dirty="0">
                          <a:effectLst/>
                        </a:rPr>
                        <a:t> 2. Βελτίωση του επιπέδου του ερευνητικού έργου</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1">
                        <a:lumMod val="95000"/>
                      </a:schemeClr>
                    </a:solidFill>
                  </a:tcPr>
                </a:tc>
                <a:tc>
                  <a:txBody>
                    <a:bodyPr/>
                    <a:lstStyle/>
                    <a:p>
                      <a:pPr algn="l">
                        <a:lnSpc>
                          <a:spcPct val="107000"/>
                        </a:lnSpc>
                        <a:spcAft>
                          <a:spcPts val="800"/>
                        </a:spcAft>
                      </a:pPr>
                      <a:r>
                        <a:rPr lang="el-GR" sz="1200" dirty="0">
                          <a:effectLst/>
                        </a:rPr>
                        <a:t>Μέλη ΔΕΠ</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1">
                        <a:lumMod val="95000"/>
                      </a:schemeClr>
                    </a:solidFill>
                  </a:tcPr>
                </a:tc>
                <a:tc>
                  <a:txBody>
                    <a:bodyPr/>
                    <a:lstStyle/>
                    <a:p>
                      <a:pPr algn="l">
                        <a:lnSpc>
                          <a:spcPct val="107000"/>
                        </a:lnSpc>
                        <a:spcAft>
                          <a:spcPts val="800"/>
                        </a:spcAft>
                      </a:pPr>
                      <a:r>
                        <a:rPr lang="el-GR" sz="1200" dirty="0">
                          <a:effectLst/>
                        </a:rPr>
                        <a:t>31-12-2025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1">
                        <a:lumMod val="95000"/>
                      </a:schemeClr>
                    </a:solidFill>
                  </a:tcPr>
                </a:tc>
                <a:extLst>
                  <a:ext uri="{0D108BD9-81ED-4DB2-BD59-A6C34878D82A}">
                    <a16:rowId xmlns:a16="http://schemas.microsoft.com/office/drawing/2014/main" val="3242253517"/>
                  </a:ext>
                </a:extLst>
              </a:tr>
              <a:tr h="915356">
                <a:tc vMerge="1">
                  <a:txBody>
                    <a:bodyPr/>
                    <a:lstStyle/>
                    <a:p>
                      <a:endParaRPr lang="el-GR"/>
                    </a:p>
                  </a:txBody>
                  <a:tcPr/>
                </a:tc>
                <a:tc vMerge="1">
                  <a:txBody>
                    <a:bodyPr/>
                    <a:lstStyle/>
                    <a:p>
                      <a:endParaRPr lang="el-GR"/>
                    </a:p>
                  </a:txBody>
                  <a:tcPr/>
                </a:tc>
                <a:tc>
                  <a:txBody>
                    <a:bodyPr/>
                    <a:lstStyle/>
                    <a:p>
                      <a:pPr algn="l">
                        <a:lnSpc>
                          <a:spcPct val="107000"/>
                        </a:lnSpc>
                        <a:spcAft>
                          <a:spcPts val="800"/>
                        </a:spcAft>
                      </a:pPr>
                      <a:r>
                        <a:rPr lang="el-GR" sz="1200" dirty="0">
                          <a:effectLst/>
                        </a:rPr>
                        <a:t>Β2.2.Μέσος αριθμός αναφορών ανά μέλος ΔΕΠ (</a:t>
                      </a:r>
                      <a:r>
                        <a:rPr lang="el-GR" sz="1200" dirty="0" err="1">
                          <a:effectLst/>
                        </a:rPr>
                        <a:t>Scopus</a:t>
                      </a: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spcAft>
                          <a:spcPts val="800"/>
                        </a:spcAft>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2"/>
                    </a:solidFill>
                  </a:tcPr>
                </a:tc>
                <a:tc>
                  <a:txBody>
                    <a:bodyPr/>
                    <a:lstStyle/>
                    <a:p>
                      <a:pPr algn="l">
                        <a:lnSpc>
                          <a:spcPct val="107000"/>
                        </a:lnSpc>
                      </a:pPr>
                      <a:r>
                        <a:rPr lang="el-GR" sz="1200" dirty="0">
                          <a:effectLst/>
                        </a:rPr>
                        <a:t> </a:t>
                      </a:r>
                    </a:p>
                    <a:p>
                      <a:pPr algn="l">
                        <a:lnSpc>
                          <a:spcPct val="107000"/>
                        </a:lnSpc>
                      </a:pPr>
                      <a:r>
                        <a:rPr lang="el-GR" sz="1200" dirty="0">
                          <a:effectLst/>
                        </a:rPr>
                        <a:t> </a:t>
                      </a:r>
                    </a:p>
                    <a:p>
                      <a:pPr algn="l">
                        <a:lnSpc>
                          <a:spcPct val="107000"/>
                        </a:lnSpc>
                      </a:pPr>
                      <a:r>
                        <a:rPr lang="el-GR" sz="1200" dirty="0">
                          <a:effectLst/>
                        </a:rPr>
                        <a:t> </a:t>
                      </a:r>
                    </a:p>
                    <a:p>
                      <a:pPr algn="l">
                        <a:lnSpc>
                          <a:spcPct val="107000"/>
                        </a:lnSpc>
                        <a:spcBef>
                          <a:spcPts val="55"/>
                        </a:spcBef>
                      </a:pPr>
                      <a:r>
                        <a:rPr lang="el-GR" sz="1200" dirty="0">
                          <a:effectLst/>
                        </a:rPr>
                        <a:t> </a:t>
                      </a:r>
                    </a:p>
                    <a:p>
                      <a:pPr algn="l">
                        <a:lnSpc>
                          <a:spcPct val="107000"/>
                        </a:lnSpc>
                        <a:spcAft>
                          <a:spcPts val="800"/>
                        </a:spcAft>
                      </a:pPr>
                      <a:r>
                        <a:rPr lang="el-GR" sz="1200" dirty="0">
                          <a:effectLst/>
                        </a:rPr>
                        <a:t>500</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2"/>
                    </a:solidFill>
                  </a:tcPr>
                </a:tc>
                <a:tc>
                  <a:txBody>
                    <a:bodyPr/>
                    <a:lstStyle/>
                    <a:p>
                      <a:pPr algn="l">
                        <a:lnSpc>
                          <a:spcPct val="107000"/>
                        </a:lnSpc>
                        <a:spcAft>
                          <a:spcPts val="800"/>
                        </a:spcAft>
                      </a:pPr>
                      <a:r>
                        <a:rPr lang="el-GR" sz="1200" dirty="0">
                          <a:effectLst/>
                        </a:rPr>
                        <a:t>1. Δημοσίευση σε Έγκριτα περιοδικά</a:t>
                      </a:r>
                    </a:p>
                    <a:p>
                      <a:pPr algn="l">
                        <a:lnSpc>
                          <a:spcPct val="107000"/>
                        </a:lnSpc>
                        <a:spcAft>
                          <a:spcPts val="800"/>
                        </a:spcAft>
                      </a:pPr>
                      <a:r>
                        <a:rPr lang="el-GR" sz="1200" dirty="0">
                          <a:effectLst/>
                        </a:rPr>
                        <a:t> 2. Βελτίωση του επιπέδου του ερευνητικού έργου</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spcAft>
                          <a:spcPts val="800"/>
                        </a:spcAft>
                      </a:pPr>
                      <a:r>
                        <a:rPr lang="el-GR" sz="1200" dirty="0">
                          <a:effectLst/>
                        </a:rPr>
                        <a:t>Μέλη ΔΕΠ</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spcAft>
                          <a:spcPts val="800"/>
                        </a:spcAft>
                      </a:pPr>
                      <a:r>
                        <a:rPr lang="el-GR" sz="1200" dirty="0">
                          <a:effectLst/>
                        </a:rPr>
                        <a:t>31-12-2025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extLst>
                  <a:ext uri="{0D108BD9-81ED-4DB2-BD59-A6C34878D82A}">
                    <a16:rowId xmlns:a16="http://schemas.microsoft.com/office/drawing/2014/main" val="3699232529"/>
                  </a:ext>
                </a:extLst>
              </a:tr>
              <a:tr h="902523">
                <a:tc vMerge="1">
                  <a:txBody>
                    <a:bodyPr/>
                    <a:lstStyle/>
                    <a:p>
                      <a:endParaRPr lang="el-GR"/>
                    </a:p>
                  </a:txBody>
                  <a:tcPr/>
                </a:tc>
                <a:tc vMerge="1">
                  <a:txBody>
                    <a:bodyPr/>
                    <a:lstStyle/>
                    <a:p>
                      <a:endParaRPr lang="el-GR"/>
                    </a:p>
                  </a:txBody>
                  <a:tcPr/>
                </a:tc>
                <a:tc>
                  <a:txBody>
                    <a:bodyPr/>
                    <a:lstStyle/>
                    <a:p>
                      <a:pPr algn="l">
                        <a:lnSpc>
                          <a:spcPct val="107000"/>
                        </a:lnSpc>
                        <a:spcAft>
                          <a:spcPts val="800"/>
                        </a:spcAft>
                      </a:pPr>
                      <a:r>
                        <a:rPr lang="el-GR" sz="1200" dirty="0">
                          <a:effectLst/>
                        </a:rPr>
                        <a:t>Β2.3. Αναλογία αριθμού εργασιών/αριθμού μεταπτυχιακών εργασιών που έχουν ολοκληρωθεί</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1">
                        <a:lumMod val="95000"/>
                      </a:schemeClr>
                    </a:solidFill>
                  </a:tcPr>
                </a:tc>
                <a:tc>
                  <a:txBody>
                    <a:bodyPr/>
                    <a:lstStyle/>
                    <a:p>
                      <a:pPr algn="l">
                        <a:lnSpc>
                          <a:spcPct val="107000"/>
                        </a:lnSpc>
                      </a:pPr>
                      <a:r>
                        <a:rPr lang="el-GR" sz="1200" dirty="0">
                          <a:effectLst/>
                        </a:rPr>
                        <a:t> </a:t>
                      </a:r>
                    </a:p>
                    <a:p>
                      <a:pPr algn="l">
                        <a:lnSpc>
                          <a:spcPct val="107000"/>
                        </a:lnSpc>
                      </a:pPr>
                      <a:r>
                        <a:rPr lang="el-GR" sz="1200" dirty="0">
                          <a:effectLst/>
                        </a:rPr>
                        <a:t> </a:t>
                      </a:r>
                    </a:p>
                    <a:p>
                      <a:pPr algn="l">
                        <a:lnSpc>
                          <a:spcPct val="107000"/>
                        </a:lnSpc>
                        <a:spcBef>
                          <a:spcPts val="55"/>
                        </a:spcBef>
                      </a:pPr>
                      <a:r>
                        <a:rPr lang="el-GR" sz="1400" dirty="0">
                          <a:effectLst/>
                        </a:rPr>
                        <a:t> </a:t>
                      </a:r>
                      <a:endParaRPr lang="el-GR" sz="1200" dirty="0">
                        <a:effectLst/>
                      </a:endParaRPr>
                    </a:p>
                    <a:p>
                      <a:pPr algn="l">
                        <a:lnSpc>
                          <a:spcPct val="107000"/>
                        </a:lnSpc>
                        <a:spcAft>
                          <a:spcPts val="800"/>
                        </a:spcAft>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1">
                        <a:lumMod val="95000"/>
                      </a:schemeClr>
                    </a:solidFill>
                  </a:tcPr>
                </a:tc>
                <a:tc>
                  <a:txBody>
                    <a:bodyPr/>
                    <a:lstStyle/>
                    <a:p>
                      <a:pPr algn="l">
                        <a:lnSpc>
                          <a:spcPct val="107000"/>
                        </a:lnSpc>
                      </a:pPr>
                      <a:r>
                        <a:rPr lang="el-GR" sz="1200" dirty="0">
                          <a:effectLst/>
                        </a:rPr>
                        <a:t> </a:t>
                      </a:r>
                    </a:p>
                    <a:p>
                      <a:pPr algn="l">
                        <a:lnSpc>
                          <a:spcPct val="107000"/>
                        </a:lnSpc>
                      </a:pPr>
                      <a:r>
                        <a:rPr lang="el-GR" sz="1200" dirty="0">
                          <a:effectLst/>
                        </a:rPr>
                        <a:t> </a:t>
                      </a:r>
                    </a:p>
                    <a:p>
                      <a:pPr algn="l">
                        <a:lnSpc>
                          <a:spcPct val="107000"/>
                        </a:lnSpc>
                        <a:spcBef>
                          <a:spcPts val="55"/>
                        </a:spcBef>
                      </a:pPr>
                      <a:r>
                        <a:rPr lang="el-GR" sz="1400" dirty="0">
                          <a:effectLst/>
                        </a:rPr>
                        <a:t> </a:t>
                      </a:r>
                      <a:endParaRPr lang="el-GR" sz="1200" dirty="0">
                        <a:effectLst/>
                      </a:endParaRPr>
                    </a:p>
                    <a:p>
                      <a:pPr algn="l">
                        <a:lnSpc>
                          <a:spcPct val="107000"/>
                        </a:lnSpc>
                        <a:spcAft>
                          <a:spcPts val="800"/>
                        </a:spcAft>
                      </a:pPr>
                      <a:r>
                        <a:rPr lang="en-US" sz="1200" dirty="0">
                          <a:effectLst/>
                        </a:rPr>
                        <a:t>0</a:t>
                      </a:r>
                      <a:r>
                        <a:rPr lang="el-GR" sz="1200" dirty="0">
                          <a:effectLst/>
                        </a:rPr>
                        <a:t>,</a:t>
                      </a:r>
                      <a:r>
                        <a:rPr lang="en-US" sz="1200" dirty="0">
                          <a:effectLst/>
                        </a:rPr>
                        <a:t>7</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1">
                        <a:lumMod val="95000"/>
                      </a:schemeClr>
                    </a:solidFill>
                  </a:tcPr>
                </a:tc>
                <a:tc>
                  <a:txBody>
                    <a:bodyPr/>
                    <a:lstStyle/>
                    <a:p>
                      <a:pPr algn="l">
                        <a:lnSpc>
                          <a:spcPct val="107000"/>
                        </a:lnSpc>
                        <a:spcAft>
                          <a:spcPts val="800"/>
                        </a:spcAft>
                      </a:pPr>
                      <a:r>
                        <a:rPr lang="el-GR" sz="1200" dirty="0">
                          <a:effectLst/>
                        </a:rPr>
                        <a:t>1.Παρακίνηση μεταπτυχιακών φοιτητών στη συγγραφή εργασιών</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1">
                        <a:lumMod val="95000"/>
                      </a:schemeClr>
                    </a:solidFill>
                  </a:tcPr>
                </a:tc>
                <a:tc>
                  <a:txBody>
                    <a:bodyPr/>
                    <a:lstStyle/>
                    <a:p>
                      <a:pPr algn="l">
                        <a:lnSpc>
                          <a:spcPct val="107000"/>
                        </a:lnSpc>
                        <a:spcAft>
                          <a:spcPts val="800"/>
                        </a:spcAft>
                      </a:pPr>
                      <a:r>
                        <a:rPr lang="el-GR" sz="1200" dirty="0">
                          <a:effectLst/>
                        </a:rPr>
                        <a:t>Διευθυντής ΠΜΣ, Επιβλέπων Καθηγητής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1">
                        <a:lumMod val="95000"/>
                      </a:schemeClr>
                    </a:solidFill>
                  </a:tcPr>
                </a:tc>
                <a:tc>
                  <a:txBody>
                    <a:bodyPr/>
                    <a:lstStyle/>
                    <a:p>
                      <a:pPr algn="l">
                        <a:lnSpc>
                          <a:spcPct val="107000"/>
                        </a:lnSpc>
                        <a:spcAft>
                          <a:spcPts val="800"/>
                        </a:spcAft>
                      </a:pPr>
                      <a:r>
                        <a:rPr lang="el-GR" sz="1200" dirty="0">
                          <a:effectLst/>
                        </a:rPr>
                        <a:t>31-12-2025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1">
                        <a:lumMod val="95000"/>
                      </a:schemeClr>
                    </a:solidFill>
                  </a:tcPr>
                </a:tc>
                <a:extLst>
                  <a:ext uri="{0D108BD9-81ED-4DB2-BD59-A6C34878D82A}">
                    <a16:rowId xmlns:a16="http://schemas.microsoft.com/office/drawing/2014/main" val="3320620746"/>
                  </a:ext>
                </a:extLst>
              </a:tr>
              <a:tr h="642659">
                <a:tc vMerge="1">
                  <a:txBody>
                    <a:bodyPr/>
                    <a:lstStyle/>
                    <a:p>
                      <a:endParaRPr lang="el-GR"/>
                    </a:p>
                  </a:txBody>
                  <a:tcPr/>
                </a:tc>
                <a:tc vMerge="1">
                  <a:txBody>
                    <a:bodyPr/>
                    <a:lstStyle/>
                    <a:p>
                      <a:endParaRPr lang="el-GR"/>
                    </a:p>
                  </a:txBody>
                  <a:tcPr/>
                </a:tc>
                <a:tc>
                  <a:txBody>
                    <a:bodyPr/>
                    <a:lstStyle/>
                    <a:p>
                      <a:pPr algn="l">
                        <a:lnSpc>
                          <a:spcPct val="107000"/>
                        </a:lnSpc>
                        <a:spcAft>
                          <a:spcPts val="800"/>
                        </a:spcAft>
                      </a:pPr>
                      <a:r>
                        <a:rPr lang="el-GR" sz="1200" dirty="0">
                          <a:effectLst/>
                        </a:rPr>
                        <a:t>Β2.4. Μέση τιμή δείκτη h </a:t>
                      </a:r>
                      <a:r>
                        <a:rPr lang="el-GR" sz="1200" dirty="0" err="1">
                          <a:effectLst/>
                        </a:rPr>
                        <a:t>index</a:t>
                      </a:r>
                      <a:r>
                        <a:rPr lang="el-GR" sz="1200" dirty="0">
                          <a:effectLst/>
                        </a:rPr>
                        <a:t> (</a:t>
                      </a:r>
                      <a:r>
                        <a:rPr lang="el-GR" sz="1200" dirty="0" err="1">
                          <a:effectLst/>
                        </a:rPr>
                        <a:t>Scopus</a:t>
                      </a:r>
                      <a:r>
                        <a:rPr lang="el-GR" sz="1200" dirty="0">
                          <a:effectLst/>
                        </a:rPr>
                        <a:t>)</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pPr>
                      <a:r>
                        <a:rPr lang="el-GR" sz="1200" dirty="0">
                          <a:effectLst/>
                        </a:rPr>
                        <a:t> </a:t>
                      </a:r>
                    </a:p>
                    <a:p>
                      <a:pPr algn="l">
                        <a:lnSpc>
                          <a:spcPct val="107000"/>
                        </a:lnSpc>
                        <a:spcAft>
                          <a:spcPts val="800"/>
                        </a:spcAft>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2"/>
                    </a:solidFill>
                  </a:tcPr>
                </a:tc>
                <a:tc>
                  <a:txBody>
                    <a:bodyPr/>
                    <a:lstStyle/>
                    <a:p>
                      <a:pPr algn="l">
                        <a:lnSpc>
                          <a:spcPct val="107000"/>
                        </a:lnSpc>
                      </a:pPr>
                      <a:r>
                        <a:rPr lang="el-GR" sz="1200" dirty="0">
                          <a:effectLst/>
                        </a:rPr>
                        <a:t> </a:t>
                      </a:r>
                    </a:p>
                    <a:p>
                      <a:pPr algn="l">
                        <a:lnSpc>
                          <a:spcPct val="107000"/>
                        </a:lnSpc>
                        <a:spcAft>
                          <a:spcPts val="800"/>
                        </a:spcAft>
                      </a:pPr>
                      <a:r>
                        <a:rPr lang="en-US" sz="1200" dirty="0">
                          <a:effectLst/>
                        </a:rPr>
                        <a:t>15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solidFill>
                      <a:schemeClr val="bg2"/>
                    </a:solidFill>
                  </a:tcPr>
                </a:tc>
                <a:tc>
                  <a:txBody>
                    <a:bodyPr/>
                    <a:lstStyle/>
                    <a:p>
                      <a:pPr algn="l">
                        <a:lnSpc>
                          <a:spcPct val="107000"/>
                        </a:lnSpc>
                        <a:spcAft>
                          <a:spcPts val="800"/>
                        </a:spcAft>
                      </a:pPr>
                      <a:r>
                        <a:rPr lang="el-GR" sz="1200" dirty="0">
                          <a:effectLst/>
                        </a:rPr>
                        <a:t>1. Αξιοποίηση ερευνητικών αποτελεσμάτων </a:t>
                      </a:r>
                    </a:p>
                    <a:p>
                      <a:pPr algn="l">
                        <a:lnSpc>
                          <a:spcPct val="107000"/>
                        </a:lnSpc>
                        <a:spcAft>
                          <a:spcPts val="800"/>
                        </a:spcAft>
                      </a:pPr>
                      <a:r>
                        <a:rPr lang="el-GR" sz="1200" dirty="0">
                          <a:effectLst/>
                        </a:rPr>
                        <a:t> 2. Συγγραφή εργασιών.</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spcAft>
                          <a:spcPts val="800"/>
                        </a:spcAft>
                      </a:pPr>
                      <a:r>
                        <a:rPr lang="el-GR" sz="1200" dirty="0">
                          <a:effectLst/>
                        </a:rPr>
                        <a:t>Μέλη ΔΕΠ</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tc>
                  <a:txBody>
                    <a:bodyPr/>
                    <a:lstStyle/>
                    <a:p>
                      <a:pPr algn="l">
                        <a:lnSpc>
                          <a:spcPct val="107000"/>
                        </a:lnSpc>
                        <a:spcAft>
                          <a:spcPts val="800"/>
                        </a:spcAft>
                      </a:pPr>
                      <a:r>
                        <a:rPr lang="el-GR" sz="1200" dirty="0">
                          <a:effectLst/>
                        </a:rPr>
                        <a:t>31-12-2025</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0115" marR="30115" marT="4183" marB="0" anchor="ctr">
                    <a:solidFill>
                      <a:schemeClr val="bg2"/>
                    </a:solidFill>
                  </a:tcPr>
                </a:tc>
                <a:extLst>
                  <a:ext uri="{0D108BD9-81ED-4DB2-BD59-A6C34878D82A}">
                    <a16:rowId xmlns:a16="http://schemas.microsoft.com/office/drawing/2014/main" val="3622359482"/>
                  </a:ext>
                </a:extLst>
              </a:tr>
            </a:tbl>
          </a:graphicData>
        </a:graphic>
      </p:graphicFrame>
      <p:graphicFrame>
        <p:nvGraphicFramePr>
          <p:cNvPr id="3" name="Πίνακας 2">
            <a:extLst>
              <a:ext uri="{FF2B5EF4-FFF2-40B4-BE49-F238E27FC236}">
                <a16:creationId xmlns:a16="http://schemas.microsoft.com/office/drawing/2014/main" id="{CE379E68-7395-A388-E19A-208854ABD0A4}"/>
              </a:ext>
            </a:extLst>
          </p:cNvPr>
          <p:cNvGraphicFramePr>
            <a:graphicFrameLocks noGrp="1"/>
          </p:cNvGraphicFramePr>
          <p:nvPr/>
        </p:nvGraphicFramePr>
        <p:xfrm>
          <a:off x="449461" y="555880"/>
          <a:ext cx="11259127" cy="879506"/>
        </p:xfrm>
        <a:graphic>
          <a:graphicData uri="http://schemas.openxmlformats.org/drawingml/2006/table">
            <a:tbl>
              <a:tblPr firstRow="1" firstCol="1" bandRow="1">
                <a:tableStyleId>{5C22544A-7EE6-4342-B048-85BDC9FD1C3A}</a:tableStyleId>
              </a:tblPr>
              <a:tblGrid>
                <a:gridCol w="1560315">
                  <a:extLst>
                    <a:ext uri="{9D8B030D-6E8A-4147-A177-3AD203B41FA5}">
                      <a16:colId xmlns:a16="http://schemas.microsoft.com/office/drawing/2014/main" val="3813247865"/>
                    </a:ext>
                  </a:extLst>
                </a:gridCol>
                <a:gridCol w="1560315">
                  <a:extLst>
                    <a:ext uri="{9D8B030D-6E8A-4147-A177-3AD203B41FA5}">
                      <a16:colId xmlns:a16="http://schemas.microsoft.com/office/drawing/2014/main" val="3037744013"/>
                    </a:ext>
                  </a:extLst>
                </a:gridCol>
                <a:gridCol w="1852918">
                  <a:extLst>
                    <a:ext uri="{9D8B030D-6E8A-4147-A177-3AD203B41FA5}">
                      <a16:colId xmlns:a16="http://schemas.microsoft.com/office/drawing/2014/main" val="391745515"/>
                    </a:ext>
                  </a:extLst>
                </a:gridCol>
                <a:gridCol w="1004257">
                  <a:extLst>
                    <a:ext uri="{9D8B030D-6E8A-4147-A177-3AD203B41FA5}">
                      <a16:colId xmlns:a16="http://schemas.microsoft.com/office/drawing/2014/main" val="3235170183"/>
                    </a:ext>
                  </a:extLst>
                </a:gridCol>
                <a:gridCol w="950459">
                  <a:extLst>
                    <a:ext uri="{9D8B030D-6E8A-4147-A177-3AD203B41FA5}">
                      <a16:colId xmlns:a16="http://schemas.microsoft.com/office/drawing/2014/main" val="458714418"/>
                    </a:ext>
                  </a:extLst>
                </a:gridCol>
                <a:gridCol w="1981616">
                  <a:extLst>
                    <a:ext uri="{9D8B030D-6E8A-4147-A177-3AD203B41FA5}">
                      <a16:colId xmlns:a16="http://schemas.microsoft.com/office/drawing/2014/main" val="802863444"/>
                    </a:ext>
                  </a:extLst>
                </a:gridCol>
                <a:gridCol w="1380855">
                  <a:extLst>
                    <a:ext uri="{9D8B030D-6E8A-4147-A177-3AD203B41FA5}">
                      <a16:colId xmlns:a16="http://schemas.microsoft.com/office/drawing/2014/main" val="3096005591"/>
                    </a:ext>
                  </a:extLst>
                </a:gridCol>
                <a:gridCol w="968392">
                  <a:extLst>
                    <a:ext uri="{9D8B030D-6E8A-4147-A177-3AD203B41FA5}">
                      <a16:colId xmlns:a16="http://schemas.microsoft.com/office/drawing/2014/main" val="995389128"/>
                    </a:ext>
                  </a:extLst>
                </a:gridCol>
              </a:tblGrid>
              <a:tr h="529896">
                <a:tc>
                  <a:txBody>
                    <a:bodyPr/>
                    <a:lstStyle/>
                    <a:p>
                      <a:pPr algn="l">
                        <a:lnSpc>
                          <a:spcPct val="107000"/>
                        </a:lnSpc>
                        <a:spcAft>
                          <a:spcPts val="800"/>
                        </a:spcAft>
                      </a:pPr>
                      <a:r>
                        <a:rPr lang="el-GR" sz="1200" dirty="0">
                          <a:effectLst/>
                        </a:rPr>
                        <a:t>ΣΤΡΑΤΗΓΙΚΟΣ ΣΤΟΧΟΣ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ΣΤΟΧΟΙ ΠΟΙΟΤΗΤΑΣ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ΜΕΤΡΗΣΗ</a:t>
                      </a:r>
                    </a:p>
                    <a:p>
                      <a:pPr algn="l">
                        <a:lnSpc>
                          <a:spcPct val="107000"/>
                        </a:lnSpc>
                        <a:spcAft>
                          <a:spcPts val="800"/>
                        </a:spcAft>
                      </a:pPr>
                      <a:r>
                        <a:rPr lang="el-GR" sz="1200" dirty="0">
                          <a:effectLst/>
                        </a:rPr>
                        <a:t>(δείκτης)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ΤΙΜΗ ΒΑΣΗΣ (τρέχουσα τιμή)</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ctr">
                        <a:lnSpc>
                          <a:spcPct val="107000"/>
                        </a:lnSpc>
                        <a:spcAft>
                          <a:spcPts val="800"/>
                        </a:spcAft>
                      </a:pPr>
                      <a:r>
                        <a:rPr lang="el-GR" sz="1200" dirty="0">
                          <a:effectLst/>
                        </a:rPr>
                        <a:t>ΤΙΜΗ ΣΤΟΧΟΥ</a:t>
                      </a:r>
                    </a:p>
                    <a:p>
                      <a:pPr algn="ctr">
                        <a:lnSpc>
                          <a:spcPct val="107000"/>
                        </a:lnSpc>
                        <a:spcAft>
                          <a:spcPts val="800"/>
                        </a:spcAft>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ΕΝΕΡΓΕΙΕΣ/ΔΡΑΣΕΙΣ</a:t>
                      </a:r>
                    </a:p>
                    <a:p>
                      <a:pPr algn="l">
                        <a:lnSpc>
                          <a:spcPct val="107000"/>
                        </a:lnSpc>
                        <a:spcAft>
                          <a:spcPts val="800"/>
                        </a:spcAft>
                      </a:pPr>
                      <a:r>
                        <a:rPr lang="el-GR" sz="1200" dirty="0">
                          <a:effectLst/>
                        </a:rPr>
                        <a:t>(Τι πρέπει να κάνουμε για να πετύχουμε τα προσδοκώμενα αποτελέσματα;)</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ΥΠΕΥΘΥΝΟΤΗΤΕΣ</a:t>
                      </a:r>
                    </a:p>
                    <a:p>
                      <a:pPr algn="l">
                        <a:lnSpc>
                          <a:spcPct val="107000"/>
                        </a:lnSpc>
                        <a:spcAft>
                          <a:spcPts val="800"/>
                        </a:spcAft>
                      </a:pPr>
                      <a:r>
                        <a:rPr lang="el-GR" sz="1200" dirty="0">
                          <a:effectLst/>
                        </a:rPr>
                        <a:t>(Ποιος αναλαμβάνει κάθε ενέργεια;)</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ctr">
                        <a:lnSpc>
                          <a:spcPct val="107000"/>
                        </a:lnSpc>
                        <a:spcAft>
                          <a:spcPts val="800"/>
                        </a:spcAft>
                      </a:pPr>
                      <a:r>
                        <a:rPr lang="el-GR" sz="1200" dirty="0">
                          <a:effectLst/>
                        </a:rPr>
                        <a:t>ΧΡΟΝΟ</a:t>
                      </a:r>
                      <a:r>
                        <a:rPr lang="en-US" sz="1200" dirty="0">
                          <a:effectLst/>
                        </a:rPr>
                        <a:t>-</a:t>
                      </a:r>
                      <a:endParaRPr lang="el-GR" sz="1200" dirty="0">
                        <a:effectLst/>
                      </a:endParaRPr>
                    </a:p>
                    <a:p>
                      <a:pPr algn="ctr">
                        <a:lnSpc>
                          <a:spcPct val="107000"/>
                        </a:lnSpc>
                        <a:spcAft>
                          <a:spcPts val="800"/>
                        </a:spcAft>
                      </a:pPr>
                      <a:r>
                        <a:rPr lang="el-GR" sz="1200" dirty="0">
                          <a:effectLst/>
                        </a:rPr>
                        <a:t>ΔΙΑΓΡΑΜΜΑ</a:t>
                      </a:r>
                    </a:p>
                    <a:p>
                      <a:pPr algn="ctr">
                        <a:lnSpc>
                          <a:spcPct val="107000"/>
                        </a:lnSpc>
                        <a:spcAft>
                          <a:spcPts val="800"/>
                        </a:spcAft>
                      </a:pPr>
                      <a:r>
                        <a:rPr lang="el-GR" sz="1200" dirty="0">
                          <a:effectLst/>
                        </a:rPr>
                        <a:t>(Πότε;)</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extLst>
                  <a:ext uri="{0D108BD9-81ED-4DB2-BD59-A6C34878D82A}">
                    <a16:rowId xmlns:a16="http://schemas.microsoft.com/office/drawing/2014/main" val="2788864041"/>
                  </a:ext>
                </a:extLst>
              </a:tr>
            </a:tbl>
          </a:graphicData>
        </a:graphic>
      </p:graphicFrame>
    </p:spTree>
    <p:extLst>
      <p:ext uri="{BB962C8B-B14F-4D97-AF65-F5344CB8AC3E}">
        <p14:creationId xmlns:p14="http://schemas.microsoft.com/office/powerpoint/2010/main" val="3462599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031603" y="77067"/>
            <a:ext cx="6094845" cy="584775"/>
          </a:xfrm>
          <a:prstGeom prst="rect">
            <a:avLst/>
          </a:prstGeom>
          <a:solidFill>
            <a:schemeClr val="bg1"/>
          </a:solidFill>
        </p:spPr>
        <p:txBody>
          <a:bodyPr wrap="square">
            <a:spAutoFit/>
          </a:bodyPr>
          <a:lstStyle/>
          <a:p>
            <a:pPr algn="ctr" defTabSz="1219170">
              <a:buClr>
                <a:srgbClr val="000000"/>
              </a:buClr>
              <a:defRPr/>
            </a:pPr>
            <a:r>
              <a:rPr lang="el-GR" sz="3200" b="1" kern="0" dirty="0" err="1">
                <a:solidFill>
                  <a:srgbClr val="009999"/>
                </a:solidFill>
                <a:latin typeface="+mj-lt"/>
                <a:cs typeface="Arial" panose="020B0604020202020204" pitchFamily="34" charset="0"/>
                <a:sym typeface="Arial"/>
              </a:rPr>
              <a:t>Στοχοθεσία</a:t>
            </a:r>
            <a:r>
              <a:rPr lang="el-GR" sz="3200" b="1" kern="0" dirty="0">
                <a:solidFill>
                  <a:srgbClr val="009999"/>
                </a:solidFill>
                <a:latin typeface="+mj-lt"/>
                <a:cs typeface="Arial" panose="020B0604020202020204" pitchFamily="34" charset="0"/>
                <a:sym typeface="Arial"/>
              </a:rPr>
              <a:t> Ποιότητας του ΠΜΣ </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2.</a:t>
            </a:r>
          </a:p>
        </p:txBody>
      </p:sp>
      <p:graphicFrame>
        <p:nvGraphicFramePr>
          <p:cNvPr id="3" name="Πίνακας 2">
            <a:extLst>
              <a:ext uri="{FF2B5EF4-FFF2-40B4-BE49-F238E27FC236}">
                <a16:creationId xmlns:a16="http://schemas.microsoft.com/office/drawing/2014/main" id="{CE379E68-7395-A388-E19A-208854ABD0A4}"/>
              </a:ext>
            </a:extLst>
          </p:cNvPr>
          <p:cNvGraphicFramePr>
            <a:graphicFrameLocks noGrp="1"/>
          </p:cNvGraphicFramePr>
          <p:nvPr>
            <p:extLst>
              <p:ext uri="{D42A27DB-BD31-4B8C-83A1-F6EECF244321}">
                <p14:modId xmlns:p14="http://schemas.microsoft.com/office/powerpoint/2010/main" val="1607240224"/>
              </p:ext>
            </p:extLst>
          </p:nvPr>
        </p:nvGraphicFramePr>
        <p:xfrm>
          <a:off x="449461" y="786787"/>
          <a:ext cx="11259127" cy="879506"/>
        </p:xfrm>
        <a:graphic>
          <a:graphicData uri="http://schemas.openxmlformats.org/drawingml/2006/table">
            <a:tbl>
              <a:tblPr firstRow="1" firstCol="1" bandRow="1">
                <a:tableStyleId>{5C22544A-7EE6-4342-B048-85BDC9FD1C3A}</a:tableStyleId>
              </a:tblPr>
              <a:tblGrid>
                <a:gridCol w="1560315">
                  <a:extLst>
                    <a:ext uri="{9D8B030D-6E8A-4147-A177-3AD203B41FA5}">
                      <a16:colId xmlns:a16="http://schemas.microsoft.com/office/drawing/2014/main" val="3813247865"/>
                    </a:ext>
                  </a:extLst>
                </a:gridCol>
                <a:gridCol w="1560315">
                  <a:extLst>
                    <a:ext uri="{9D8B030D-6E8A-4147-A177-3AD203B41FA5}">
                      <a16:colId xmlns:a16="http://schemas.microsoft.com/office/drawing/2014/main" val="3037744013"/>
                    </a:ext>
                  </a:extLst>
                </a:gridCol>
                <a:gridCol w="1852918">
                  <a:extLst>
                    <a:ext uri="{9D8B030D-6E8A-4147-A177-3AD203B41FA5}">
                      <a16:colId xmlns:a16="http://schemas.microsoft.com/office/drawing/2014/main" val="391745515"/>
                    </a:ext>
                  </a:extLst>
                </a:gridCol>
                <a:gridCol w="1004257">
                  <a:extLst>
                    <a:ext uri="{9D8B030D-6E8A-4147-A177-3AD203B41FA5}">
                      <a16:colId xmlns:a16="http://schemas.microsoft.com/office/drawing/2014/main" val="3235170183"/>
                    </a:ext>
                  </a:extLst>
                </a:gridCol>
                <a:gridCol w="950459">
                  <a:extLst>
                    <a:ext uri="{9D8B030D-6E8A-4147-A177-3AD203B41FA5}">
                      <a16:colId xmlns:a16="http://schemas.microsoft.com/office/drawing/2014/main" val="458714418"/>
                    </a:ext>
                  </a:extLst>
                </a:gridCol>
                <a:gridCol w="1981616">
                  <a:extLst>
                    <a:ext uri="{9D8B030D-6E8A-4147-A177-3AD203B41FA5}">
                      <a16:colId xmlns:a16="http://schemas.microsoft.com/office/drawing/2014/main" val="802863444"/>
                    </a:ext>
                  </a:extLst>
                </a:gridCol>
                <a:gridCol w="1380855">
                  <a:extLst>
                    <a:ext uri="{9D8B030D-6E8A-4147-A177-3AD203B41FA5}">
                      <a16:colId xmlns:a16="http://schemas.microsoft.com/office/drawing/2014/main" val="3096005591"/>
                    </a:ext>
                  </a:extLst>
                </a:gridCol>
                <a:gridCol w="968392">
                  <a:extLst>
                    <a:ext uri="{9D8B030D-6E8A-4147-A177-3AD203B41FA5}">
                      <a16:colId xmlns:a16="http://schemas.microsoft.com/office/drawing/2014/main" val="995389128"/>
                    </a:ext>
                  </a:extLst>
                </a:gridCol>
              </a:tblGrid>
              <a:tr h="529896">
                <a:tc>
                  <a:txBody>
                    <a:bodyPr/>
                    <a:lstStyle/>
                    <a:p>
                      <a:pPr algn="l">
                        <a:lnSpc>
                          <a:spcPct val="107000"/>
                        </a:lnSpc>
                        <a:spcAft>
                          <a:spcPts val="800"/>
                        </a:spcAft>
                      </a:pPr>
                      <a:r>
                        <a:rPr lang="el-GR" sz="1200" dirty="0">
                          <a:effectLst/>
                        </a:rPr>
                        <a:t>ΣΤΡΑΤΗΓΙΚΟΣ ΣΤΟΧΟΣ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ΣΤΟΧΟΙ ΠΟΙΟΤΗΤΑΣ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ΜΕΤΡΗΣΗ</a:t>
                      </a:r>
                    </a:p>
                    <a:p>
                      <a:pPr algn="l">
                        <a:lnSpc>
                          <a:spcPct val="107000"/>
                        </a:lnSpc>
                        <a:spcAft>
                          <a:spcPts val="800"/>
                        </a:spcAft>
                      </a:pPr>
                      <a:r>
                        <a:rPr lang="el-GR" sz="1200" dirty="0">
                          <a:effectLst/>
                        </a:rPr>
                        <a:t>(δείκτης)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ΤΙΜΗ ΒΑΣΗΣ (τρέχουσα τιμή)</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ctr">
                        <a:lnSpc>
                          <a:spcPct val="107000"/>
                        </a:lnSpc>
                        <a:spcAft>
                          <a:spcPts val="800"/>
                        </a:spcAft>
                      </a:pPr>
                      <a:r>
                        <a:rPr lang="el-GR" sz="1200" dirty="0">
                          <a:effectLst/>
                        </a:rPr>
                        <a:t>ΤΙΜΗ ΣΤΟΧΟΥ</a:t>
                      </a:r>
                    </a:p>
                    <a:p>
                      <a:pPr algn="ctr">
                        <a:lnSpc>
                          <a:spcPct val="107000"/>
                        </a:lnSpc>
                        <a:spcAft>
                          <a:spcPts val="800"/>
                        </a:spcAft>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ΕΝΕΡΓΕΙΕΣ/ΔΡΑΣΕΙΣ</a:t>
                      </a:r>
                    </a:p>
                    <a:p>
                      <a:pPr algn="l">
                        <a:lnSpc>
                          <a:spcPct val="107000"/>
                        </a:lnSpc>
                        <a:spcAft>
                          <a:spcPts val="800"/>
                        </a:spcAft>
                      </a:pPr>
                      <a:r>
                        <a:rPr lang="el-GR" sz="1200" dirty="0">
                          <a:effectLst/>
                        </a:rPr>
                        <a:t>(Τι πρέπει να κάνουμε για να πετύχουμε τα προσδοκώμενα αποτελέσματα;)</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ΥΠΕΥΘΥΝΟΤΗΤΕΣ</a:t>
                      </a:r>
                    </a:p>
                    <a:p>
                      <a:pPr algn="l">
                        <a:lnSpc>
                          <a:spcPct val="107000"/>
                        </a:lnSpc>
                        <a:spcAft>
                          <a:spcPts val="800"/>
                        </a:spcAft>
                      </a:pPr>
                      <a:r>
                        <a:rPr lang="el-GR" sz="1200" dirty="0">
                          <a:effectLst/>
                        </a:rPr>
                        <a:t>(Ποιος αναλαμβάνει κάθε ενέργεια;)</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ctr">
                        <a:lnSpc>
                          <a:spcPct val="107000"/>
                        </a:lnSpc>
                        <a:spcAft>
                          <a:spcPts val="800"/>
                        </a:spcAft>
                      </a:pPr>
                      <a:r>
                        <a:rPr lang="el-GR" sz="1200" dirty="0">
                          <a:effectLst/>
                        </a:rPr>
                        <a:t>ΧΡΟΝΟ</a:t>
                      </a:r>
                      <a:r>
                        <a:rPr lang="en-US" sz="1200" dirty="0">
                          <a:effectLst/>
                        </a:rPr>
                        <a:t>-</a:t>
                      </a:r>
                      <a:endParaRPr lang="el-GR" sz="1200" dirty="0">
                        <a:effectLst/>
                      </a:endParaRPr>
                    </a:p>
                    <a:p>
                      <a:pPr algn="ctr">
                        <a:lnSpc>
                          <a:spcPct val="107000"/>
                        </a:lnSpc>
                        <a:spcAft>
                          <a:spcPts val="800"/>
                        </a:spcAft>
                      </a:pPr>
                      <a:r>
                        <a:rPr lang="el-GR" sz="1200" dirty="0">
                          <a:effectLst/>
                        </a:rPr>
                        <a:t>ΔΙΑΓΡΑΜΜΑ</a:t>
                      </a:r>
                    </a:p>
                    <a:p>
                      <a:pPr algn="ctr">
                        <a:lnSpc>
                          <a:spcPct val="107000"/>
                        </a:lnSpc>
                        <a:spcAft>
                          <a:spcPts val="800"/>
                        </a:spcAft>
                      </a:pPr>
                      <a:r>
                        <a:rPr lang="el-GR" sz="1200" dirty="0">
                          <a:effectLst/>
                        </a:rPr>
                        <a:t>(Πότε;)</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extLst>
                  <a:ext uri="{0D108BD9-81ED-4DB2-BD59-A6C34878D82A}">
                    <a16:rowId xmlns:a16="http://schemas.microsoft.com/office/drawing/2014/main" val="2788864041"/>
                  </a:ext>
                </a:extLst>
              </a:tr>
            </a:tbl>
          </a:graphicData>
        </a:graphic>
      </p:graphicFrame>
      <p:graphicFrame>
        <p:nvGraphicFramePr>
          <p:cNvPr id="4" name="Πίνακας 3">
            <a:extLst>
              <a:ext uri="{FF2B5EF4-FFF2-40B4-BE49-F238E27FC236}">
                <a16:creationId xmlns:a16="http://schemas.microsoft.com/office/drawing/2014/main" id="{E72D4D00-4223-9790-3091-E492974D7BDE}"/>
              </a:ext>
            </a:extLst>
          </p:cNvPr>
          <p:cNvGraphicFramePr>
            <a:graphicFrameLocks noGrp="1"/>
          </p:cNvGraphicFramePr>
          <p:nvPr>
            <p:extLst>
              <p:ext uri="{D42A27DB-BD31-4B8C-83A1-F6EECF244321}">
                <p14:modId xmlns:p14="http://schemas.microsoft.com/office/powerpoint/2010/main" val="2270077993"/>
              </p:ext>
            </p:extLst>
          </p:nvPr>
        </p:nvGraphicFramePr>
        <p:xfrm>
          <a:off x="449460" y="1666293"/>
          <a:ext cx="11259127" cy="4649577"/>
        </p:xfrm>
        <a:graphic>
          <a:graphicData uri="http://schemas.openxmlformats.org/drawingml/2006/table">
            <a:tbl>
              <a:tblPr firstRow="1" firstCol="1" bandRow="1">
                <a:tableStyleId>{5C22544A-7EE6-4342-B048-85BDC9FD1C3A}</a:tableStyleId>
              </a:tblPr>
              <a:tblGrid>
                <a:gridCol w="1560314">
                  <a:extLst>
                    <a:ext uri="{9D8B030D-6E8A-4147-A177-3AD203B41FA5}">
                      <a16:colId xmlns:a16="http://schemas.microsoft.com/office/drawing/2014/main" val="2928645905"/>
                    </a:ext>
                  </a:extLst>
                </a:gridCol>
                <a:gridCol w="1560314">
                  <a:extLst>
                    <a:ext uri="{9D8B030D-6E8A-4147-A177-3AD203B41FA5}">
                      <a16:colId xmlns:a16="http://schemas.microsoft.com/office/drawing/2014/main" val="652136745"/>
                    </a:ext>
                  </a:extLst>
                </a:gridCol>
                <a:gridCol w="1851657">
                  <a:extLst>
                    <a:ext uri="{9D8B030D-6E8A-4147-A177-3AD203B41FA5}">
                      <a16:colId xmlns:a16="http://schemas.microsoft.com/office/drawing/2014/main" val="1570536774"/>
                    </a:ext>
                  </a:extLst>
                </a:gridCol>
                <a:gridCol w="1025237">
                  <a:extLst>
                    <a:ext uri="{9D8B030D-6E8A-4147-A177-3AD203B41FA5}">
                      <a16:colId xmlns:a16="http://schemas.microsoft.com/office/drawing/2014/main" val="3486382603"/>
                    </a:ext>
                  </a:extLst>
                </a:gridCol>
                <a:gridCol w="942109">
                  <a:extLst>
                    <a:ext uri="{9D8B030D-6E8A-4147-A177-3AD203B41FA5}">
                      <a16:colId xmlns:a16="http://schemas.microsoft.com/office/drawing/2014/main" val="2884459699"/>
                    </a:ext>
                  </a:extLst>
                </a:gridCol>
                <a:gridCol w="1976582">
                  <a:extLst>
                    <a:ext uri="{9D8B030D-6E8A-4147-A177-3AD203B41FA5}">
                      <a16:colId xmlns:a16="http://schemas.microsoft.com/office/drawing/2014/main" val="3312073973"/>
                    </a:ext>
                  </a:extLst>
                </a:gridCol>
                <a:gridCol w="1376218">
                  <a:extLst>
                    <a:ext uri="{9D8B030D-6E8A-4147-A177-3AD203B41FA5}">
                      <a16:colId xmlns:a16="http://schemas.microsoft.com/office/drawing/2014/main" val="97941966"/>
                    </a:ext>
                  </a:extLst>
                </a:gridCol>
                <a:gridCol w="966696">
                  <a:extLst>
                    <a:ext uri="{9D8B030D-6E8A-4147-A177-3AD203B41FA5}">
                      <a16:colId xmlns:a16="http://schemas.microsoft.com/office/drawing/2014/main" val="3280799283"/>
                    </a:ext>
                  </a:extLst>
                </a:gridCol>
              </a:tblGrid>
              <a:tr h="2379287">
                <a:tc rowSpan="2">
                  <a:txBody>
                    <a:bodyPr/>
                    <a:lstStyle/>
                    <a:p>
                      <a:pPr algn="l">
                        <a:lnSpc>
                          <a:spcPct val="107000"/>
                        </a:lnSpc>
                        <a:spcAft>
                          <a:spcPts val="800"/>
                        </a:spcAft>
                      </a:pPr>
                      <a:r>
                        <a:rPr lang="el-GR" sz="1400" dirty="0">
                          <a:effectLst/>
                        </a:rPr>
                        <a:t>Γ. Αξιολόγηση </a:t>
                      </a:r>
                    </a:p>
                    <a:p>
                      <a:pPr algn="l">
                        <a:lnSpc>
                          <a:spcPct val="107000"/>
                        </a:lnSpc>
                        <a:spcAft>
                          <a:spcPts val="800"/>
                        </a:spcAft>
                      </a:pPr>
                      <a:r>
                        <a:rPr lang="el-GR" sz="1400" dirty="0">
                          <a:effectLst/>
                        </a:rPr>
                        <a:t>μαθημάτων</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9999"/>
                    </a:solidFill>
                  </a:tcPr>
                </a:tc>
                <a:tc>
                  <a:txBody>
                    <a:bodyPr/>
                    <a:lstStyle/>
                    <a:p>
                      <a:pPr algn="l">
                        <a:lnSpc>
                          <a:spcPct val="107000"/>
                        </a:lnSpc>
                        <a:spcAft>
                          <a:spcPts val="800"/>
                        </a:spcAft>
                      </a:pPr>
                      <a:r>
                        <a:rPr lang="el-GR" sz="1100" b="0" dirty="0">
                          <a:solidFill>
                            <a:schemeClr val="tx1"/>
                          </a:solidFill>
                          <a:effectLst/>
                        </a:rPr>
                        <a:t>Γ1. Αύξηση Αριθμού φοιτητών που αξιολόγησαν τα μαθήματα</a:t>
                      </a:r>
                    </a:p>
                    <a:p>
                      <a:pPr algn="l">
                        <a:lnSpc>
                          <a:spcPct val="107000"/>
                        </a:lnSpc>
                        <a:spcAft>
                          <a:spcPts val="800"/>
                        </a:spcAft>
                      </a:pPr>
                      <a:r>
                        <a:rPr lang="el-GR" sz="1100" b="0" dirty="0">
                          <a:solidFill>
                            <a:schemeClr val="tx1"/>
                          </a:solidFill>
                          <a:effectLst/>
                        </a:rPr>
                        <a:t> </a:t>
                      </a:r>
                    </a:p>
                    <a:p>
                      <a:pPr algn="l">
                        <a:lnSpc>
                          <a:spcPct val="107000"/>
                        </a:lnSpc>
                        <a:spcAft>
                          <a:spcPts val="800"/>
                        </a:spcAft>
                      </a:pPr>
                      <a:r>
                        <a:rPr lang="el-GR" sz="1100" b="0" dirty="0">
                          <a:solidFill>
                            <a:schemeClr val="tx1"/>
                          </a:solidFill>
                          <a:effectLst/>
                        </a:rPr>
                        <a:t> </a:t>
                      </a:r>
                      <a:endParaRPr lang="el-G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2"/>
                    </a:solidFill>
                  </a:tcPr>
                </a:tc>
                <a:tc>
                  <a:txBody>
                    <a:bodyPr/>
                    <a:lstStyle/>
                    <a:p>
                      <a:pPr algn="l">
                        <a:lnSpc>
                          <a:spcPct val="107000"/>
                        </a:lnSpc>
                        <a:spcAft>
                          <a:spcPts val="800"/>
                        </a:spcAft>
                      </a:pPr>
                      <a:r>
                        <a:rPr lang="el-GR" sz="1100" b="0" dirty="0">
                          <a:solidFill>
                            <a:schemeClr val="tx1"/>
                          </a:solidFill>
                          <a:effectLst/>
                        </a:rPr>
                        <a:t>Γ1.1 Ποσοστό απαντημένων  ερωτηματολογίων στο σύνολο των απεσταλμένων ερωτηματολογίων στα μαθήματα που αξιολογήθηκαν κατά το προηγούμενο ακαδημαϊκό έτος </a:t>
                      </a:r>
                      <a:endParaRPr lang="el-G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2"/>
                    </a:solidFill>
                  </a:tcPr>
                </a:tc>
                <a:tc>
                  <a:txBody>
                    <a:bodyPr/>
                    <a:lstStyle/>
                    <a:p>
                      <a:pPr algn="l">
                        <a:lnSpc>
                          <a:spcPct val="107000"/>
                        </a:lnSpc>
                        <a:spcAft>
                          <a:spcPts val="800"/>
                        </a:spcAft>
                      </a:pPr>
                      <a:r>
                        <a:rPr lang="el-GR" sz="1100" b="0" dirty="0">
                          <a:solidFill>
                            <a:schemeClr val="tx1"/>
                          </a:solidFill>
                          <a:effectLst/>
                        </a:rPr>
                        <a:t> </a:t>
                      </a:r>
                      <a:endParaRPr lang="el-G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solidFill>
                      <a:schemeClr val="bg2"/>
                    </a:solidFill>
                  </a:tcPr>
                </a:tc>
                <a:tc>
                  <a:txBody>
                    <a:bodyPr/>
                    <a:lstStyle/>
                    <a:p>
                      <a:pPr algn="l">
                        <a:lnSpc>
                          <a:spcPct val="107000"/>
                        </a:lnSpc>
                        <a:spcAft>
                          <a:spcPts val="800"/>
                        </a:spcAft>
                      </a:pPr>
                      <a:r>
                        <a:rPr lang="el-GR" sz="1100" b="0" dirty="0">
                          <a:solidFill>
                            <a:schemeClr val="tx1"/>
                          </a:solidFill>
                          <a:effectLst/>
                        </a:rPr>
                        <a:t>30%</a:t>
                      </a:r>
                      <a:endParaRPr lang="el-G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solidFill>
                      <a:schemeClr val="bg2"/>
                    </a:solidFill>
                  </a:tcPr>
                </a:tc>
                <a:tc>
                  <a:txBody>
                    <a:bodyPr/>
                    <a:lstStyle/>
                    <a:p>
                      <a:pPr algn="l">
                        <a:lnSpc>
                          <a:spcPct val="107000"/>
                        </a:lnSpc>
                        <a:spcAft>
                          <a:spcPts val="800"/>
                        </a:spcAft>
                      </a:pPr>
                      <a:r>
                        <a:rPr lang="el-GR" sz="1100" b="0" dirty="0">
                          <a:solidFill>
                            <a:schemeClr val="tx1"/>
                          </a:solidFill>
                          <a:effectLst/>
                        </a:rPr>
                        <a:t>1. Παρακίνηση μεταπτυχιακών  φοιτητών να συμμετέχουν στη διαδικασία της αξιολόγησης</a:t>
                      </a:r>
                    </a:p>
                    <a:p>
                      <a:pPr algn="l">
                        <a:lnSpc>
                          <a:spcPct val="107000"/>
                        </a:lnSpc>
                        <a:spcAft>
                          <a:spcPts val="800"/>
                        </a:spcAft>
                      </a:pPr>
                      <a:r>
                        <a:rPr lang="el-GR" sz="1100" b="0" dirty="0">
                          <a:solidFill>
                            <a:schemeClr val="tx1"/>
                          </a:solidFill>
                          <a:effectLst/>
                        </a:rPr>
                        <a:t> 2. Ανάδειξη της σημασίας της αξιολόγησης για τη βελτίωση της εκπαιδευτικής διαδικασίας </a:t>
                      </a:r>
                    </a:p>
                    <a:p>
                      <a:pPr algn="l">
                        <a:lnSpc>
                          <a:spcPct val="107000"/>
                        </a:lnSpc>
                        <a:spcAft>
                          <a:spcPts val="800"/>
                        </a:spcAft>
                      </a:pPr>
                      <a:r>
                        <a:rPr lang="el-GR" sz="1100" b="0" dirty="0">
                          <a:solidFill>
                            <a:schemeClr val="tx1"/>
                          </a:solidFill>
                          <a:effectLst/>
                        </a:rPr>
                        <a:t> 3. Υπενθύμιση για συμμετοχή στη διαδικασία της αξιολόγησης από τη Γραμματεία του ΠΜΣ με αποστολή μηνυμάτων ηλεκτρονικής αλληλογραφίας </a:t>
                      </a:r>
                      <a:endParaRPr lang="el-G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2"/>
                    </a:solidFill>
                  </a:tcPr>
                </a:tc>
                <a:tc>
                  <a:txBody>
                    <a:bodyPr/>
                    <a:lstStyle/>
                    <a:p>
                      <a:pPr algn="l">
                        <a:lnSpc>
                          <a:spcPct val="107000"/>
                        </a:lnSpc>
                        <a:spcAft>
                          <a:spcPts val="800"/>
                        </a:spcAft>
                      </a:pPr>
                      <a:r>
                        <a:rPr lang="el-GR" sz="1100" b="0" dirty="0">
                          <a:solidFill>
                            <a:schemeClr val="tx1"/>
                          </a:solidFill>
                          <a:effectLst/>
                        </a:rPr>
                        <a:t>Διευθυντής ΠΜΣ, Διδάσκοντες μαθημάτων, Γραμματεία του ΠΜΣ</a:t>
                      </a:r>
                      <a:endParaRPr lang="el-G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2"/>
                    </a:solidFill>
                  </a:tcPr>
                </a:tc>
                <a:tc>
                  <a:txBody>
                    <a:bodyPr/>
                    <a:lstStyle/>
                    <a:p>
                      <a:pPr algn="l">
                        <a:lnSpc>
                          <a:spcPct val="107000"/>
                        </a:lnSpc>
                        <a:spcAft>
                          <a:spcPts val="800"/>
                        </a:spcAft>
                      </a:pPr>
                      <a:r>
                        <a:rPr lang="el-GR" sz="1100" b="0" dirty="0">
                          <a:solidFill>
                            <a:schemeClr val="tx1"/>
                          </a:solidFill>
                          <a:effectLst/>
                        </a:rPr>
                        <a:t>31-12-2025</a:t>
                      </a:r>
                      <a:endParaRPr lang="el-GR"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2"/>
                    </a:solidFill>
                  </a:tcPr>
                </a:tc>
                <a:extLst>
                  <a:ext uri="{0D108BD9-81ED-4DB2-BD59-A6C34878D82A}">
                    <a16:rowId xmlns:a16="http://schemas.microsoft.com/office/drawing/2014/main" val="1052297438"/>
                  </a:ext>
                </a:extLst>
              </a:tr>
              <a:tr h="2270290">
                <a:tc vMerge="1">
                  <a:txBody>
                    <a:bodyPr/>
                    <a:lstStyle/>
                    <a:p>
                      <a:endParaRPr lang="el-GR"/>
                    </a:p>
                  </a:txBody>
                  <a:tcPr/>
                </a:tc>
                <a:tc>
                  <a:txBody>
                    <a:bodyPr/>
                    <a:lstStyle/>
                    <a:p>
                      <a:pPr algn="l">
                        <a:lnSpc>
                          <a:spcPct val="107000"/>
                        </a:lnSpc>
                        <a:spcAft>
                          <a:spcPts val="800"/>
                        </a:spcAft>
                      </a:pPr>
                      <a:r>
                        <a:rPr lang="el-GR" sz="1050" dirty="0">
                          <a:effectLst/>
                        </a:rPr>
                        <a:t>Γ2.Αύξηση αριθμού μαθημάτων που αξιολογήθηκαν από τους μεταπτυχιακούς φοιτητές</a:t>
                      </a:r>
                      <a:endParaRPr lang="el-G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1">
                        <a:lumMod val="95000"/>
                      </a:schemeClr>
                    </a:solidFill>
                  </a:tcPr>
                </a:tc>
                <a:tc>
                  <a:txBody>
                    <a:bodyPr/>
                    <a:lstStyle/>
                    <a:p>
                      <a:pPr algn="l">
                        <a:lnSpc>
                          <a:spcPct val="107000"/>
                        </a:lnSpc>
                        <a:spcAft>
                          <a:spcPts val="800"/>
                        </a:spcAft>
                      </a:pPr>
                      <a:r>
                        <a:rPr lang="el-GR" sz="1050" dirty="0">
                          <a:effectLst/>
                        </a:rPr>
                        <a:t>Γ2.1. Ποσοστό μαθημάτων με αξιολόγηση κατά το προηγούμενο ακαδημαϊκό έτος σπουδών</a:t>
                      </a:r>
                      <a:endParaRPr lang="el-G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1">
                        <a:lumMod val="95000"/>
                      </a:schemeClr>
                    </a:solidFill>
                  </a:tcPr>
                </a:tc>
                <a:tc>
                  <a:txBody>
                    <a:bodyPr/>
                    <a:lstStyle/>
                    <a:p>
                      <a:pPr algn="l">
                        <a:lnSpc>
                          <a:spcPct val="107000"/>
                        </a:lnSpc>
                      </a:pPr>
                      <a:r>
                        <a:rPr lang="el-GR" sz="1050" dirty="0">
                          <a:effectLst/>
                        </a:rPr>
                        <a:t> </a:t>
                      </a:r>
                    </a:p>
                    <a:p>
                      <a:pPr algn="l">
                        <a:lnSpc>
                          <a:spcPct val="107000"/>
                        </a:lnSpc>
                      </a:pPr>
                      <a:r>
                        <a:rPr lang="el-GR" sz="1050" dirty="0">
                          <a:effectLst/>
                        </a:rPr>
                        <a:t> </a:t>
                      </a:r>
                    </a:p>
                    <a:p>
                      <a:pPr algn="l">
                        <a:lnSpc>
                          <a:spcPct val="107000"/>
                        </a:lnSpc>
                      </a:pPr>
                      <a:r>
                        <a:rPr lang="el-GR" sz="1050" dirty="0">
                          <a:effectLst/>
                        </a:rPr>
                        <a:t> </a:t>
                      </a:r>
                    </a:p>
                    <a:p>
                      <a:pPr algn="l">
                        <a:lnSpc>
                          <a:spcPct val="107000"/>
                        </a:lnSpc>
                      </a:pPr>
                      <a:r>
                        <a:rPr lang="el-GR" sz="1050" dirty="0">
                          <a:effectLst/>
                        </a:rPr>
                        <a:t> </a:t>
                      </a:r>
                    </a:p>
                    <a:p>
                      <a:pPr algn="l">
                        <a:lnSpc>
                          <a:spcPct val="107000"/>
                        </a:lnSpc>
                        <a:spcBef>
                          <a:spcPts val="5"/>
                        </a:spcBef>
                      </a:pPr>
                      <a:r>
                        <a:rPr lang="el-GR" sz="1050" dirty="0">
                          <a:effectLst/>
                        </a:rPr>
                        <a:t> </a:t>
                      </a:r>
                    </a:p>
                    <a:p>
                      <a:pPr algn="l">
                        <a:lnSpc>
                          <a:spcPct val="107000"/>
                        </a:lnSpc>
                        <a:spcAft>
                          <a:spcPts val="800"/>
                        </a:spcAft>
                      </a:pPr>
                      <a:r>
                        <a:rPr lang="el-GR" sz="1050" dirty="0">
                          <a:effectLst/>
                        </a:rPr>
                        <a:t> </a:t>
                      </a:r>
                      <a:endParaRPr lang="el-G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solidFill>
                      <a:schemeClr val="bg1">
                        <a:lumMod val="95000"/>
                      </a:schemeClr>
                    </a:solidFill>
                  </a:tcPr>
                </a:tc>
                <a:tc>
                  <a:txBody>
                    <a:bodyPr/>
                    <a:lstStyle/>
                    <a:p>
                      <a:pPr algn="l">
                        <a:lnSpc>
                          <a:spcPct val="107000"/>
                        </a:lnSpc>
                      </a:pPr>
                      <a:r>
                        <a:rPr lang="el-GR" sz="1050" dirty="0">
                          <a:effectLst/>
                        </a:rPr>
                        <a:t> </a:t>
                      </a:r>
                    </a:p>
                    <a:p>
                      <a:pPr algn="l">
                        <a:lnSpc>
                          <a:spcPct val="107000"/>
                        </a:lnSpc>
                      </a:pPr>
                      <a:r>
                        <a:rPr lang="el-GR" sz="1050" dirty="0">
                          <a:effectLst/>
                        </a:rPr>
                        <a:t> </a:t>
                      </a:r>
                    </a:p>
                    <a:p>
                      <a:pPr algn="l">
                        <a:lnSpc>
                          <a:spcPct val="107000"/>
                        </a:lnSpc>
                      </a:pPr>
                      <a:r>
                        <a:rPr lang="el-GR" sz="1050" dirty="0">
                          <a:effectLst/>
                        </a:rPr>
                        <a:t> </a:t>
                      </a:r>
                    </a:p>
                    <a:p>
                      <a:pPr algn="l">
                        <a:lnSpc>
                          <a:spcPct val="107000"/>
                        </a:lnSpc>
                      </a:pPr>
                      <a:r>
                        <a:rPr lang="el-GR" sz="1050" dirty="0">
                          <a:effectLst/>
                        </a:rPr>
                        <a:t> </a:t>
                      </a:r>
                    </a:p>
                    <a:p>
                      <a:pPr algn="l">
                        <a:lnSpc>
                          <a:spcPct val="107000"/>
                        </a:lnSpc>
                        <a:spcBef>
                          <a:spcPts val="5"/>
                        </a:spcBef>
                      </a:pPr>
                      <a:r>
                        <a:rPr lang="el-GR" sz="1050" dirty="0">
                          <a:effectLst/>
                        </a:rPr>
                        <a:t> </a:t>
                      </a:r>
                    </a:p>
                    <a:p>
                      <a:pPr algn="l">
                        <a:lnSpc>
                          <a:spcPct val="107000"/>
                        </a:lnSpc>
                        <a:spcAft>
                          <a:spcPts val="800"/>
                        </a:spcAft>
                      </a:pPr>
                      <a:r>
                        <a:rPr lang="en-US" sz="1050" dirty="0">
                          <a:effectLst/>
                        </a:rPr>
                        <a:t> </a:t>
                      </a:r>
                      <a:endParaRPr lang="el-GR" sz="1050" dirty="0">
                        <a:effectLst/>
                      </a:endParaRPr>
                    </a:p>
                    <a:p>
                      <a:pPr algn="l">
                        <a:lnSpc>
                          <a:spcPct val="107000"/>
                        </a:lnSpc>
                        <a:spcAft>
                          <a:spcPts val="800"/>
                        </a:spcAft>
                      </a:pPr>
                      <a:r>
                        <a:rPr lang="en-US" sz="1050" dirty="0">
                          <a:effectLst/>
                        </a:rPr>
                        <a:t> </a:t>
                      </a:r>
                      <a:endParaRPr lang="el-GR" sz="1050" dirty="0">
                        <a:effectLst/>
                      </a:endParaRPr>
                    </a:p>
                    <a:p>
                      <a:pPr algn="l">
                        <a:lnSpc>
                          <a:spcPct val="107000"/>
                        </a:lnSpc>
                        <a:spcAft>
                          <a:spcPts val="800"/>
                        </a:spcAft>
                      </a:pPr>
                      <a:r>
                        <a:rPr lang="en-US" sz="1050" dirty="0">
                          <a:effectLst/>
                        </a:rPr>
                        <a:t> </a:t>
                      </a:r>
                      <a:endParaRPr lang="el-GR" sz="1050" dirty="0">
                        <a:effectLst/>
                      </a:endParaRPr>
                    </a:p>
                    <a:p>
                      <a:pPr algn="l">
                        <a:lnSpc>
                          <a:spcPct val="107000"/>
                        </a:lnSpc>
                        <a:spcAft>
                          <a:spcPts val="800"/>
                        </a:spcAft>
                      </a:pPr>
                      <a:r>
                        <a:rPr lang="en-US" sz="1050" dirty="0">
                          <a:effectLst/>
                        </a:rPr>
                        <a:t>100</a:t>
                      </a:r>
                      <a:r>
                        <a:rPr lang="el-GR" sz="1050" dirty="0">
                          <a:effectLst/>
                        </a:rPr>
                        <a:t>%</a:t>
                      </a:r>
                      <a:endParaRPr lang="el-G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solidFill>
                      <a:schemeClr val="bg1">
                        <a:lumMod val="95000"/>
                      </a:schemeClr>
                    </a:solidFill>
                  </a:tcPr>
                </a:tc>
                <a:tc>
                  <a:txBody>
                    <a:bodyPr/>
                    <a:lstStyle/>
                    <a:p>
                      <a:pPr algn="l">
                        <a:lnSpc>
                          <a:spcPct val="107000"/>
                        </a:lnSpc>
                        <a:spcAft>
                          <a:spcPts val="800"/>
                        </a:spcAft>
                      </a:pPr>
                      <a:r>
                        <a:rPr lang="el-GR" sz="1050" dirty="0">
                          <a:effectLst/>
                        </a:rPr>
                        <a:t>1.Παρακίνηση μεταπτυχιακών φοιτητών να συμμετέχουν στη διαδικασία της αξιολόγησης</a:t>
                      </a:r>
                    </a:p>
                    <a:p>
                      <a:pPr algn="l">
                        <a:lnSpc>
                          <a:spcPct val="107000"/>
                        </a:lnSpc>
                        <a:spcAft>
                          <a:spcPts val="800"/>
                        </a:spcAft>
                      </a:pPr>
                      <a:r>
                        <a:rPr lang="el-GR" sz="1050" dirty="0">
                          <a:effectLst/>
                        </a:rPr>
                        <a:t> 2. Ανάδειξη της σημασίας της αξιολόγησης για τη βελτίωση της εκπαιδευτικής διαδικασίας</a:t>
                      </a:r>
                    </a:p>
                    <a:p>
                      <a:pPr algn="l">
                        <a:lnSpc>
                          <a:spcPct val="107000"/>
                        </a:lnSpc>
                        <a:spcAft>
                          <a:spcPts val="800"/>
                        </a:spcAft>
                      </a:pPr>
                      <a:r>
                        <a:rPr lang="el-GR" sz="1050" dirty="0">
                          <a:effectLst/>
                        </a:rPr>
                        <a:t> 3. Υπενθύμιση για συμμετοχή στη διαδικασία της αξιολόγησης από τους Διδάσκοντες και τη Γραμματεία του ΠΜΣ με αποστολή μηνυμάτων ηλεκτρονικής αλληλογραφίας</a:t>
                      </a:r>
                      <a:endParaRPr lang="el-G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1">
                        <a:lumMod val="95000"/>
                      </a:schemeClr>
                    </a:solidFill>
                  </a:tcPr>
                </a:tc>
                <a:tc>
                  <a:txBody>
                    <a:bodyPr/>
                    <a:lstStyle/>
                    <a:p>
                      <a:pPr algn="l">
                        <a:lnSpc>
                          <a:spcPct val="107000"/>
                        </a:lnSpc>
                        <a:spcAft>
                          <a:spcPts val="800"/>
                        </a:spcAft>
                      </a:pPr>
                      <a:r>
                        <a:rPr lang="el-GR" sz="1050" dirty="0">
                          <a:effectLst/>
                        </a:rPr>
                        <a:t>Διευθυντής ΠΜΣ, Διδάσκοντες μαθημάτων, Γραμματεία του ΠΜΣ</a:t>
                      </a:r>
                      <a:endParaRPr lang="el-G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1">
                        <a:lumMod val="95000"/>
                      </a:schemeClr>
                    </a:solidFill>
                  </a:tcPr>
                </a:tc>
                <a:tc>
                  <a:txBody>
                    <a:bodyPr/>
                    <a:lstStyle/>
                    <a:p>
                      <a:pPr algn="l">
                        <a:lnSpc>
                          <a:spcPct val="107000"/>
                        </a:lnSpc>
                        <a:spcAft>
                          <a:spcPts val="800"/>
                        </a:spcAft>
                      </a:pPr>
                      <a:r>
                        <a:rPr lang="el-GR" sz="1050" dirty="0">
                          <a:effectLst/>
                        </a:rPr>
                        <a:t>31-12-2025</a:t>
                      </a:r>
                      <a:endParaRPr lang="el-G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0665" marR="30665" marT="4259" marB="0" anchor="ctr">
                    <a:solidFill>
                      <a:schemeClr val="bg1">
                        <a:lumMod val="95000"/>
                      </a:schemeClr>
                    </a:solidFill>
                  </a:tcPr>
                </a:tc>
                <a:extLst>
                  <a:ext uri="{0D108BD9-81ED-4DB2-BD59-A6C34878D82A}">
                    <a16:rowId xmlns:a16="http://schemas.microsoft.com/office/drawing/2014/main" val="3524334493"/>
                  </a:ext>
                </a:extLst>
              </a:tr>
            </a:tbl>
          </a:graphicData>
        </a:graphic>
      </p:graphicFrame>
    </p:spTree>
    <p:extLst>
      <p:ext uri="{BB962C8B-B14F-4D97-AF65-F5344CB8AC3E}">
        <p14:creationId xmlns:p14="http://schemas.microsoft.com/office/powerpoint/2010/main" val="2726002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031603" y="77067"/>
            <a:ext cx="6094845" cy="584775"/>
          </a:xfrm>
          <a:prstGeom prst="rect">
            <a:avLst/>
          </a:prstGeom>
          <a:solidFill>
            <a:schemeClr val="bg1"/>
          </a:solidFill>
        </p:spPr>
        <p:txBody>
          <a:bodyPr wrap="square">
            <a:spAutoFit/>
          </a:bodyPr>
          <a:lstStyle/>
          <a:p>
            <a:pPr algn="ctr" defTabSz="1219170">
              <a:buClr>
                <a:srgbClr val="000000"/>
              </a:buClr>
              <a:defRPr/>
            </a:pPr>
            <a:r>
              <a:rPr lang="el-GR" sz="3200" b="1" kern="0" dirty="0" err="1">
                <a:solidFill>
                  <a:srgbClr val="009999"/>
                </a:solidFill>
                <a:latin typeface="+mj-lt"/>
                <a:cs typeface="Arial" panose="020B0604020202020204" pitchFamily="34" charset="0"/>
                <a:sym typeface="Arial"/>
              </a:rPr>
              <a:t>Στοχοθεσία</a:t>
            </a:r>
            <a:r>
              <a:rPr lang="el-GR" sz="3200" b="1" kern="0" dirty="0">
                <a:solidFill>
                  <a:srgbClr val="009999"/>
                </a:solidFill>
                <a:latin typeface="+mj-lt"/>
                <a:cs typeface="Arial" panose="020B0604020202020204" pitchFamily="34" charset="0"/>
                <a:sym typeface="Arial"/>
              </a:rPr>
              <a:t> Ποιότητας του ΠΜΣ </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2.</a:t>
            </a:r>
          </a:p>
        </p:txBody>
      </p:sp>
      <p:graphicFrame>
        <p:nvGraphicFramePr>
          <p:cNvPr id="3" name="Πίνακας 2">
            <a:extLst>
              <a:ext uri="{FF2B5EF4-FFF2-40B4-BE49-F238E27FC236}">
                <a16:creationId xmlns:a16="http://schemas.microsoft.com/office/drawing/2014/main" id="{CE379E68-7395-A388-E19A-208854ABD0A4}"/>
              </a:ext>
            </a:extLst>
          </p:cNvPr>
          <p:cNvGraphicFramePr>
            <a:graphicFrameLocks noGrp="1"/>
          </p:cNvGraphicFramePr>
          <p:nvPr/>
        </p:nvGraphicFramePr>
        <p:xfrm>
          <a:off x="449461" y="943803"/>
          <a:ext cx="11259127" cy="879506"/>
        </p:xfrm>
        <a:graphic>
          <a:graphicData uri="http://schemas.openxmlformats.org/drawingml/2006/table">
            <a:tbl>
              <a:tblPr firstRow="1" firstCol="1" bandRow="1">
                <a:tableStyleId>{5C22544A-7EE6-4342-B048-85BDC9FD1C3A}</a:tableStyleId>
              </a:tblPr>
              <a:tblGrid>
                <a:gridCol w="1560315">
                  <a:extLst>
                    <a:ext uri="{9D8B030D-6E8A-4147-A177-3AD203B41FA5}">
                      <a16:colId xmlns:a16="http://schemas.microsoft.com/office/drawing/2014/main" val="3813247865"/>
                    </a:ext>
                  </a:extLst>
                </a:gridCol>
                <a:gridCol w="1560315">
                  <a:extLst>
                    <a:ext uri="{9D8B030D-6E8A-4147-A177-3AD203B41FA5}">
                      <a16:colId xmlns:a16="http://schemas.microsoft.com/office/drawing/2014/main" val="3037744013"/>
                    </a:ext>
                  </a:extLst>
                </a:gridCol>
                <a:gridCol w="1852918">
                  <a:extLst>
                    <a:ext uri="{9D8B030D-6E8A-4147-A177-3AD203B41FA5}">
                      <a16:colId xmlns:a16="http://schemas.microsoft.com/office/drawing/2014/main" val="391745515"/>
                    </a:ext>
                  </a:extLst>
                </a:gridCol>
                <a:gridCol w="1004257">
                  <a:extLst>
                    <a:ext uri="{9D8B030D-6E8A-4147-A177-3AD203B41FA5}">
                      <a16:colId xmlns:a16="http://schemas.microsoft.com/office/drawing/2014/main" val="3235170183"/>
                    </a:ext>
                  </a:extLst>
                </a:gridCol>
                <a:gridCol w="950459">
                  <a:extLst>
                    <a:ext uri="{9D8B030D-6E8A-4147-A177-3AD203B41FA5}">
                      <a16:colId xmlns:a16="http://schemas.microsoft.com/office/drawing/2014/main" val="458714418"/>
                    </a:ext>
                  </a:extLst>
                </a:gridCol>
                <a:gridCol w="1981616">
                  <a:extLst>
                    <a:ext uri="{9D8B030D-6E8A-4147-A177-3AD203B41FA5}">
                      <a16:colId xmlns:a16="http://schemas.microsoft.com/office/drawing/2014/main" val="802863444"/>
                    </a:ext>
                  </a:extLst>
                </a:gridCol>
                <a:gridCol w="1380855">
                  <a:extLst>
                    <a:ext uri="{9D8B030D-6E8A-4147-A177-3AD203B41FA5}">
                      <a16:colId xmlns:a16="http://schemas.microsoft.com/office/drawing/2014/main" val="3096005591"/>
                    </a:ext>
                  </a:extLst>
                </a:gridCol>
                <a:gridCol w="968392">
                  <a:extLst>
                    <a:ext uri="{9D8B030D-6E8A-4147-A177-3AD203B41FA5}">
                      <a16:colId xmlns:a16="http://schemas.microsoft.com/office/drawing/2014/main" val="995389128"/>
                    </a:ext>
                  </a:extLst>
                </a:gridCol>
              </a:tblGrid>
              <a:tr h="529896">
                <a:tc>
                  <a:txBody>
                    <a:bodyPr/>
                    <a:lstStyle/>
                    <a:p>
                      <a:pPr algn="l">
                        <a:lnSpc>
                          <a:spcPct val="107000"/>
                        </a:lnSpc>
                        <a:spcAft>
                          <a:spcPts val="800"/>
                        </a:spcAft>
                      </a:pPr>
                      <a:r>
                        <a:rPr lang="el-GR" sz="1200" dirty="0">
                          <a:effectLst/>
                        </a:rPr>
                        <a:t>ΣΤΡΑΤΗΓΙΚΟΣ ΣΤΟΧΟΣ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ΣΤΟΧΟΙ ΠΟΙΟΤΗΤΑΣ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ΜΕΤΡΗΣΗ</a:t>
                      </a:r>
                    </a:p>
                    <a:p>
                      <a:pPr algn="l">
                        <a:lnSpc>
                          <a:spcPct val="107000"/>
                        </a:lnSpc>
                        <a:spcAft>
                          <a:spcPts val="800"/>
                        </a:spcAft>
                      </a:pPr>
                      <a:r>
                        <a:rPr lang="el-GR" sz="1200" dirty="0">
                          <a:effectLst/>
                        </a:rPr>
                        <a:t>(δείκτης)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ΤΙΜΗ ΒΑΣΗΣ (τρέχουσα τιμή)</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ctr">
                        <a:lnSpc>
                          <a:spcPct val="107000"/>
                        </a:lnSpc>
                        <a:spcAft>
                          <a:spcPts val="800"/>
                        </a:spcAft>
                      </a:pPr>
                      <a:r>
                        <a:rPr lang="el-GR" sz="1200" dirty="0">
                          <a:effectLst/>
                        </a:rPr>
                        <a:t>ΤΙΜΗ ΣΤΟΧΟΥ</a:t>
                      </a:r>
                    </a:p>
                    <a:p>
                      <a:pPr algn="ctr">
                        <a:lnSpc>
                          <a:spcPct val="107000"/>
                        </a:lnSpc>
                        <a:spcAft>
                          <a:spcPts val="800"/>
                        </a:spcAft>
                      </a:pPr>
                      <a:r>
                        <a:rPr lang="el-GR" sz="1200" dirty="0">
                          <a:effectLst/>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ΕΝΕΡΓΕΙΕΣ/ΔΡΑΣΕΙΣ</a:t>
                      </a:r>
                    </a:p>
                    <a:p>
                      <a:pPr algn="l">
                        <a:lnSpc>
                          <a:spcPct val="107000"/>
                        </a:lnSpc>
                        <a:spcAft>
                          <a:spcPts val="800"/>
                        </a:spcAft>
                      </a:pPr>
                      <a:r>
                        <a:rPr lang="el-GR" sz="1200" dirty="0">
                          <a:effectLst/>
                        </a:rPr>
                        <a:t>(Τι πρέπει να κάνουμε για να πετύχουμε τα προσδοκώμενα αποτελέσματα;)</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l">
                        <a:lnSpc>
                          <a:spcPct val="107000"/>
                        </a:lnSpc>
                        <a:spcAft>
                          <a:spcPts val="800"/>
                        </a:spcAft>
                      </a:pPr>
                      <a:r>
                        <a:rPr lang="el-GR" sz="1200" dirty="0">
                          <a:effectLst/>
                        </a:rPr>
                        <a:t>ΥΠΕΥΘΥΝΟΤΗΤΕΣ</a:t>
                      </a:r>
                    </a:p>
                    <a:p>
                      <a:pPr algn="l">
                        <a:lnSpc>
                          <a:spcPct val="107000"/>
                        </a:lnSpc>
                        <a:spcAft>
                          <a:spcPts val="800"/>
                        </a:spcAft>
                      </a:pPr>
                      <a:r>
                        <a:rPr lang="el-GR" sz="1200" dirty="0">
                          <a:effectLst/>
                        </a:rPr>
                        <a:t>(Ποιος αναλαμβάνει κάθε ενέργεια;)</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tc>
                  <a:txBody>
                    <a:bodyPr/>
                    <a:lstStyle/>
                    <a:p>
                      <a:pPr algn="ctr">
                        <a:lnSpc>
                          <a:spcPct val="107000"/>
                        </a:lnSpc>
                        <a:spcAft>
                          <a:spcPts val="800"/>
                        </a:spcAft>
                      </a:pPr>
                      <a:r>
                        <a:rPr lang="el-GR" sz="1200" dirty="0">
                          <a:effectLst/>
                        </a:rPr>
                        <a:t>ΧΡΟΝΟ</a:t>
                      </a:r>
                      <a:r>
                        <a:rPr lang="en-US" sz="1200" dirty="0">
                          <a:effectLst/>
                        </a:rPr>
                        <a:t>-</a:t>
                      </a:r>
                      <a:endParaRPr lang="el-GR" sz="1200" dirty="0">
                        <a:effectLst/>
                      </a:endParaRPr>
                    </a:p>
                    <a:p>
                      <a:pPr algn="ctr">
                        <a:lnSpc>
                          <a:spcPct val="107000"/>
                        </a:lnSpc>
                        <a:spcAft>
                          <a:spcPts val="800"/>
                        </a:spcAft>
                      </a:pPr>
                      <a:r>
                        <a:rPr lang="el-GR" sz="1200" dirty="0">
                          <a:effectLst/>
                        </a:rPr>
                        <a:t>ΔΙΑΓΡΑΜΜΑ</a:t>
                      </a:r>
                    </a:p>
                    <a:p>
                      <a:pPr algn="ctr">
                        <a:lnSpc>
                          <a:spcPct val="107000"/>
                        </a:lnSpc>
                        <a:spcAft>
                          <a:spcPts val="800"/>
                        </a:spcAft>
                      </a:pPr>
                      <a:r>
                        <a:rPr lang="el-GR" sz="1200" dirty="0">
                          <a:effectLst/>
                        </a:rPr>
                        <a:t>(Πότε;)</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742" marR="26742" marT="3714" marB="0" anchor="ctr">
                    <a:solidFill>
                      <a:srgbClr val="009999"/>
                    </a:solidFill>
                  </a:tcPr>
                </a:tc>
                <a:extLst>
                  <a:ext uri="{0D108BD9-81ED-4DB2-BD59-A6C34878D82A}">
                    <a16:rowId xmlns:a16="http://schemas.microsoft.com/office/drawing/2014/main" val="2788864041"/>
                  </a:ext>
                </a:extLst>
              </a:tr>
            </a:tbl>
          </a:graphicData>
        </a:graphic>
      </p:graphicFrame>
      <p:graphicFrame>
        <p:nvGraphicFramePr>
          <p:cNvPr id="2" name="Πίνακας 1">
            <a:extLst>
              <a:ext uri="{FF2B5EF4-FFF2-40B4-BE49-F238E27FC236}">
                <a16:creationId xmlns:a16="http://schemas.microsoft.com/office/drawing/2014/main" id="{31B69A29-DD59-E377-072D-7EAB4F45D010}"/>
              </a:ext>
            </a:extLst>
          </p:cNvPr>
          <p:cNvGraphicFramePr>
            <a:graphicFrameLocks noGrp="1"/>
          </p:cNvGraphicFramePr>
          <p:nvPr>
            <p:extLst>
              <p:ext uri="{D42A27DB-BD31-4B8C-83A1-F6EECF244321}">
                <p14:modId xmlns:p14="http://schemas.microsoft.com/office/powerpoint/2010/main" val="3257356454"/>
              </p:ext>
            </p:extLst>
          </p:nvPr>
        </p:nvGraphicFramePr>
        <p:xfrm>
          <a:off x="449460" y="1823309"/>
          <a:ext cx="11259127" cy="4489505"/>
        </p:xfrm>
        <a:graphic>
          <a:graphicData uri="http://schemas.openxmlformats.org/drawingml/2006/table">
            <a:tbl>
              <a:tblPr firstRow="1" firstCol="1" bandRow="1">
                <a:tableStyleId>{5C22544A-7EE6-4342-B048-85BDC9FD1C3A}</a:tableStyleId>
              </a:tblPr>
              <a:tblGrid>
                <a:gridCol w="1560314">
                  <a:extLst>
                    <a:ext uri="{9D8B030D-6E8A-4147-A177-3AD203B41FA5}">
                      <a16:colId xmlns:a16="http://schemas.microsoft.com/office/drawing/2014/main" val="1866032233"/>
                    </a:ext>
                  </a:extLst>
                </a:gridCol>
                <a:gridCol w="1560314">
                  <a:extLst>
                    <a:ext uri="{9D8B030D-6E8A-4147-A177-3AD203B41FA5}">
                      <a16:colId xmlns:a16="http://schemas.microsoft.com/office/drawing/2014/main" val="416481177"/>
                    </a:ext>
                  </a:extLst>
                </a:gridCol>
                <a:gridCol w="1851657">
                  <a:extLst>
                    <a:ext uri="{9D8B030D-6E8A-4147-A177-3AD203B41FA5}">
                      <a16:colId xmlns:a16="http://schemas.microsoft.com/office/drawing/2014/main" val="2864983353"/>
                    </a:ext>
                  </a:extLst>
                </a:gridCol>
                <a:gridCol w="1006764">
                  <a:extLst>
                    <a:ext uri="{9D8B030D-6E8A-4147-A177-3AD203B41FA5}">
                      <a16:colId xmlns:a16="http://schemas.microsoft.com/office/drawing/2014/main" val="1251083567"/>
                    </a:ext>
                  </a:extLst>
                </a:gridCol>
                <a:gridCol w="960582">
                  <a:extLst>
                    <a:ext uri="{9D8B030D-6E8A-4147-A177-3AD203B41FA5}">
                      <a16:colId xmlns:a16="http://schemas.microsoft.com/office/drawing/2014/main" val="2243092893"/>
                    </a:ext>
                  </a:extLst>
                </a:gridCol>
                <a:gridCol w="1967345">
                  <a:extLst>
                    <a:ext uri="{9D8B030D-6E8A-4147-A177-3AD203B41FA5}">
                      <a16:colId xmlns:a16="http://schemas.microsoft.com/office/drawing/2014/main" val="3373438053"/>
                    </a:ext>
                  </a:extLst>
                </a:gridCol>
                <a:gridCol w="1366982">
                  <a:extLst>
                    <a:ext uri="{9D8B030D-6E8A-4147-A177-3AD203B41FA5}">
                      <a16:colId xmlns:a16="http://schemas.microsoft.com/office/drawing/2014/main" val="1124633704"/>
                    </a:ext>
                  </a:extLst>
                </a:gridCol>
                <a:gridCol w="985169">
                  <a:extLst>
                    <a:ext uri="{9D8B030D-6E8A-4147-A177-3AD203B41FA5}">
                      <a16:colId xmlns:a16="http://schemas.microsoft.com/office/drawing/2014/main" val="787081689"/>
                    </a:ext>
                  </a:extLst>
                </a:gridCol>
              </a:tblGrid>
              <a:tr h="2239538">
                <a:tc rowSpan="2">
                  <a:txBody>
                    <a:bodyPr/>
                    <a:lstStyle/>
                    <a:p>
                      <a:pPr algn="l">
                        <a:lnSpc>
                          <a:spcPct val="107000"/>
                        </a:lnSpc>
                        <a:spcAft>
                          <a:spcPts val="800"/>
                        </a:spcAft>
                      </a:pPr>
                      <a:r>
                        <a:rPr lang="el-GR" sz="1400" dirty="0">
                          <a:effectLst/>
                        </a:rPr>
                        <a:t>Δ. Ενίσχυση </a:t>
                      </a:r>
                    </a:p>
                    <a:p>
                      <a:pPr algn="l">
                        <a:lnSpc>
                          <a:spcPct val="107000"/>
                        </a:lnSpc>
                        <a:spcAft>
                          <a:spcPts val="800"/>
                        </a:spcAft>
                      </a:pPr>
                      <a:r>
                        <a:rPr lang="el-GR" sz="1400" dirty="0">
                          <a:effectLst/>
                        </a:rPr>
                        <a:t>Εξωστρέφειας</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009999"/>
                    </a:solidFill>
                  </a:tcPr>
                </a:tc>
                <a:tc>
                  <a:txBody>
                    <a:bodyPr/>
                    <a:lstStyle/>
                    <a:p>
                      <a:pPr algn="l">
                        <a:lnSpc>
                          <a:spcPct val="107000"/>
                        </a:lnSpc>
                        <a:spcAft>
                          <a:spcPts val="800"/>
                        </a:spcAft>
                      </a:pPr>
                      <a:r>
                        <a:rPr lang="el-GR" sz="1150" b="0" dirty="0">
                          <a:solidFill>
                            <a:schemeClr val="tx1"/>
                          </a:solidFill>
                          <a:effectLst/>
                        </a:rPr>
                        <a:t>Δ1. Αύξηση αριθμού εκπαιδευτικών εκδρομών σε φορείς του Ιδιωτικού Τομέα και για παρακολούθηση συνεδρίων</a:t>
                      </a:r>
                      <a:endParaRPr lang="el-GR" sz="11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2">
                        <a:lumMod val="90000"/>
                      </a:schemeClr>
                    </a:solidFill>
                  </a:tcPr>
                </a:tc>
                <a:tc>
                  <a:txBody>
                    <a:bodyPr/>
                    <a:lstStyle/>
                    <a:p>
                      <a:pPr algn="l">
                        <a:lnSpc>
                          <a:spcPct val="107000"/>
                        </a:lnSpc>
                        <a:spcAft>
                          <a:spcPts val="800"/>
                        </a:spcAft>
                      </a:pPr>
                      <a:r>
                        <a:rPr lang="el-GR" sz="1150" b="0" dirty="0">
                          <a:solidFill>
                            <a:schemeClr val="tx1"/>
                          </a:solidFill>
                          <a:effectLst/>
                        </a:rPr>
                        <a:t>Δ1.1. Μέσος αριθμός εκπαιδευτικών εκδρομών ανά ακαδημαϊκό έτος</a:t>
                      </a:r>
                      <a:endParaRPr lang="el-GR" sz="11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2">
                        <a:lumMod val="90000"/>
                      </a:schemeClr>
                    </a:solidFill>
                  </a:tcPr>
                </a:tc>
                <a:tc>
                  <a:txBody>
                    <a:bodyPr/>
                    <a:lstStyle/>
                    <a:p>
                      <a:pPr algn="l">
                        <a:lnSpc>
                          <a:spcPct val="107000"/>
                        </a:lnSpc>
                      </a:pPr>
                      <a:r>
                        <a:rPr lang="el-GR" sz="1150" b="0" dirty="0">
                          <a:solidFill>
                            <a:schemeClr val="tx1"/>
                          </a:solidFill>
                          <a:effectLst/>
                        </a:rPr>
                        <a:t> </a:t>
                      </a:r>
                    </a:p>
                    <a:p>
                      <a:pPr algn="l">
                        <a:lnSpc>
                          <a:spcPct val="107000"/>
                        </a:lnSpc>
                      </a:pPr>
                      <a:r>
                        <a:rPr lang="el-GR" sz="1150" b="0" dirty="0">
                          <a:solidFill>
                            <a:schemeClr val="tx1"/>
                          </a:solidFill>
                          <a:effectLst/>
                        </a:rPr>
                        <a:t> </a:t>
                      </a:r>
                    </a:p>
                    <a:p>
                      <a:pPr algn="l">
                        <a:lnSpc>
                          <a:spcPct val="107000"/>
                        </a:lnSpc>
                      </a:pPr>
                      <a:r>
                        <a:rPr lang="el-GR" sz="1150" b="0" dirty="0">
                          <a:solidFill>
                            <a:schemeClr val="tx1"/>
                          </a:solidFill>
                          <a:effectLst/>
                        </a:rPr>
                        <a:t> </a:t>
                      </a:r>
                    </a:p>
                    <a:p>
                      <a:pPr algn="l">
                        <a:lnSpc>
                          <a:spcPct val="107000"/>
                        </a:lnSpc>
                      </a:pPr>
                      <a:r>
                        <a:rPr lang="el-GR" sz="1150" b="0" dirty="0">
                          <a:solidFill>
                            <a:schemeClr val="tx1"/>
                          </a:solidFill>
                          <a:effectLst/>
                        </a:rPr>
                        <a:t> </a:t>
                      </a:r>
                    </a:p>
                    <a:p>
                      <a:pPr algn="l">
                        <a:lnSpc>
                          <a:spcPct val="107000"/>
                        </a:lnSpc>
                      </a:pPr>
                      <a:r>
                        <a:rPr lang="el-GR" sz="1150" b="0" dirty="0">
                          <a:solidFill>
                            <a:schemeClr val="tx1"/>
                          </a:solidFill>
                          <a:effectLst/>
                        </a:rPr>
                        <a:t> </a:t>
                      </a:r>
                    </a:p>
                    <a:p>
                      <a:pPr algn="l">
                        <a:lnSpc>
                          <a:spcPct val="107000"/>
                        </a:lnSpc>
                        <a:spcBef>
                          <a:spcPts val="20"/>
                        </a:spcBef>
                      </a:pPr>
                      <a:r>
                        <a:rPr lang="el-GR" sz="1150" b="0" dirty="0">
                          <a:solidFill>
                            <a:schemeClr val="tx1"/>
                          </a:solidFill>
                          <a:effectLst/>
                        </a:rPr>
                        <a:t> </a:t>
                      </a:r>
                    </a:p>
                    <a:p>
                      <a:pPr algn="l">
                        <a:lnSpc>
                          <a:spcPct val="107000"/>
                        </a:lnSpc>
                        <a:spcAft>
                          <a:spcPts val="800"/>
                        </a:spcAft>
                      </a:pPr>
                      <a:r>
                        <a:rPr lang="el-GR" sz="1150" b="0" dirty="0">
                          <a:solidFill>
                            <a:schemeClr val="tx1"/>
                          </a:solidFill>
                          <a:effectLst/>
                        </a:rPr>
                        <a:t> </a:t>
                      </a:r>
                      <a:endParaRPr lang="el-GR" sz="11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solidFill>
                      <a:schemeClr val="bg2">
                        <a:lumMod val="90000"/>
                      </a:schemeClr>
                    </a:solidFill>
                  </a:tcPr>
                </a:tc>
                <a:tc>
                  <a:txBody>
                    <a:bodyPr/>
                    <a:lstStyle/>
                    <a:p>
                      <a:pPr algn="l">
                        <a:lnSpc>
                          <a:spcPct val="107000"/>
                        </a:lnSpc>
                      </a:pPr>
                      <a:r>
                        <a:rPr lang="el-GR" sz="1150" b="0" dirty="0">
                          <a:solidFill>
                            <a:schemeClr val="tx1"/>
                          </a:solidFill>
                          <a:effectLst/>
                        </a:rPr>
                        <a:t> </a:t>
                      </a:r>
                    </a:p>
                    <a:p>
                      <a:pPr algn="l">
                        <a:lnSpc>
                          <a:spcPct val="107000"/>
                        </a:lnSpc>
                      </a:pPr>
                      <a:r>
                        <a:rPr lang="el-GR" sz="1150" b="0" dirty="0">
                          <a:solidFill>
                            <a:schemeClr val="tx1"/>
                          </a:solidFill>
                          <a:effectLst/>
                        </a:rPr>
                        <a:t> </a:t>
                      </a:r>
                    </a:p>
                    <a:p>
                      <a:pPr algn="l">
                        <a:lnSpc>
                          <a:spcPct val="107000"/>
                        </a:lnSpc>
                      </a:pPr>
                      <a:r>
                        <a:rPr lang="el-GR" sz="1150" b="0" dirty="0">
                          <a:solidFill>
                            <a:schemeClr val="tx1"/>
                          </a:solidFill>
                          <a:effectLst/>
                        </a:rPr>
                        <a:t> </a:t>
                      </a:r>
                    </a:p>
                    <a:p>
                      <a:pPr algn="l">
                        <a:lnSpc>
                          <a:spcPct val="107000"/>
                        </a:lnSpc>
                      </a:pPr>
                      <a:r>
                        <a:rPr lang="el-GR" sz="1150" b="0" dirty="0">
                          <a:solidFill>
                            <a:schemeClr val="tx1"/>
                          </a:solidFill>
                          <a:effectLst/>
                        </a:rPr>
                        <a:t> </a:t>
                      </a:r>
                    </a:p>
                    <a:p>
                      <a:pPr algn="l">
                        <a:lnSpc>
                          <a:spcPct val="107000"/>
                        </a:lnSpc>
                      </a:pPr>
                      <a:r>
                        <a:rPr lang="el-GR" sz="1150" b="0" dirty="0">
                          <a:solidFill>
                            <a:schemeClr val="tx1"/>
                          </a:solidFill>
                          <a:effectLst/>
                        </a:rPr>
                        <a:t> </a:t>
                      </a:r>
                    </a:p>
                    <a:p>
                      <a:pPr algn="l">
                        <a:lnSpc>
                          <a:spcPct val="107000"/>
                        </a:lnSpc>
                        <a:spcBef>
                          <a:spcPts val="20"/>
                        </a:spcBef>
                      </a:pPr>
                      <a:r>
                        <a:rPr lang="el-GR" sz="1150" b="0" dirty="0">
                          <a:solidFill>
                            <a:schemeClr val="tx1"/>
                          </a:solidFill>
                          <a:effectLst/>
                        </a:rPr>
                        <a:t> </a:t>
                      </a:r>
                    </a:p>
                    <a:p>
                      <a:pPr algn="l">
                        <a:lnSpc>
                          <a:spcPct val="107000"/>
                        </a:lnSpc>
                        <a:spcAft>
                          <a:spcPts val="800"/>
                        </a:spcAft>
                      </a:pPr>
                      <a:r>
                        <a:rPr lang="el-GR" sz="1150" b="0" dirty="0">
                          <a:solidFill>
                            <a:schemeClr val="tx1"/>
                          </a:solidFill>
                          <a:effectLst/>
                        </a:rPr>
                        <a:t>4</a:t>
                      </a:r>
                      <a:endParaRPr lang="el-GR" sz="11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solidFill>
                      <a:schemeClr val="bg2">
                        <a:lumMod val="90000"/>
                      </a:schemeClr>
                    </a:solidFill>
                  </a:tcPr>
                </a:tc>
                <a:tc>
                  <a:txBody>
                    <a:bodyPr/>
                    <a:lstStyle/>
                    <a:p>
                      <a:pPr algn="l">
                        <a:lnSpc>
                          <a:spcPct val="107000"/>
                        </a:lnSpc>
                        <a:spcAft>
                          <a:spcPts val="800"/>
                        </a:spcAft>
                      </a:pPr>
                      <a:r>
                        <a:rPr lang="el-GR" sz="1150" b="0" dirty="0">
                          <a:solidFill>
                            <a:schemeClr val="tx1"/>
                          </a:solidFill>
                          <a:effectLst/>
                        </a:rPr>
                        <a:t>1. Παρακίνηση των μελών ΔΕΠ για διοργάνωση Εκπαιδευτικών Εκδρομών </a:t>
                      </a:r>
                    </a:p>
                    <a:p>
                      <a:pPr algn="l">
                        <a:lnSpc>
                          <a:spcPct val="107000"/>
                        </a:lnSpc>
                        <a:spcAft>
                          <a:spcPts val="800"/>
                        </a:spcAft>
                      </a:pPr>
                      <a:r>
                        <a:rPr lang="el-GR" sz="1150" b="0" dirty="0">
                          <a:solidFill>
                            <a:schemeClr val="tx1"/>
                          </a:solidFill>
                          <a:effectLst/>
                        </a:rPr>
                        <a:t> 2. Σχεδιασμός και συντονισμός της δράσης των εκπαιδευτικών εκδρομών από τη Συντονιστική Επιτροπή του ΠΜΣ</a:t>
                      </a:r>
                      <a:endParaRPr lang="el-GR" sz="11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2">
                        <a:lumMod val="90000"/>
                      </a:schemeClr>
                    </a:solidFill>
                  </a:tcPr>
                </a:tc>
                <a:tc>
                  <a:txBody>
                    <a:bodyPr/>
                    <a:lstStyle/>
                    <a:p>
                      <a:pPr algn="l">
                        <a:lnSpc>
                          <a:spcPct val="107000"/>
                        </a:lnSpc>
                        <a:spcAft>
                          <a:spcPts val="800"/>
                        </a:spcAft>
                      </a:pPr>
                      <a:r>
                        <a:rPr lang="el-GR" sz="1150" b="0" dirty="0">
                          <a:solidFill>
                            <a:schemeClr val="tx1"/>
                          </a:solidFill>
                          <a:effectLst/>
                        </a:rPr>
                        <a:t>Διευθυντής ΠΜΣ, Συντονιστική Επιτροπή, Διδάσκοντες</a:t>
                      </a:r>
                      <a:endParaRPr lang="el-GR" sz="11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2">
                        <a:lumMod val="90000"/>
                      </a:schemeClr>
                    </a:solidFill>
                  </a:tcPr>
                </a:tc>
                <a:tc>
                  <a:txBody>
                    <a:bodyPr/>
                    <a:lstStyle/>
                    <a:p>
                      <a:pPr algn="l">
                        <a:lnSpc>
                          <a:spcPct val="107000"/>
                        </a:lnSpc>
                        <a:spcAft>
                          <a:spcPts val="800"/>
                        </a:spcAft>
                      </a:pPr>
                      <a:r>
                        <a:rPr lang="el-GR" sz="1150" b="0" dirty="0">
                          <a:solidFill>
                            <a:schemeClr val="tx1"/>
                          </a:solidFill>
                          <a:effectLst/>
                        </a:rPr>
                        <a:t>31-12-2025</a:t>
                      </a:r>
                      <a:endParaRPr lang="el-GR" sz="115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2">
                        <a:lumMod val="90000"/>
                      </a:schemeClr>
                    </a:solidFill>
                  </a:tcPr>
                </a:tc>
                <a:extLst>
                  <a:ext uri="{0D108BD9-81ED-4DB2-BD59-A6C34878D82A}">
                    <a16:rowId xmlns:a16="http://schemas.microsoft.com/office/drawing/2014/main" val="1928529053"/>
                  </a:ext>
                </a:extLst>
              </a:tr>
              <a:tr h="2249967">
                <a:tc vMerge="1">
                  <a:txBody>
                    <a:bodyPr/>
                    <a:lstStyle/>
                    <a:p>
                      <a:endParaRPr lang="el-GR"/>
                    </a:p>
                  </a:txBody>
                  <a:tcPr/>
                </a:tc>
                <a:tc>
                  <a:txBody>
                    <a:bodyPr/>
                    <a:lstStyle/>
                    <a:p>
                      <a:pPr algn="l">
                        <a:lnSpc>
                          <a:spcPct val="107000"/>
                        </a:lnSpc>
                        <a:spcAft>
                          <a:spcPts val="800"/>
                        </a:spcAft>
                      </a:pPr>
                      <a:r>
                        <a:rPr lang="el-GR" sz="1150" dirty="0">
                          <a:effectLst/>
                        </a:rPr>
                        <a:t>Δ2. Αύξηση του αριθμού προσκεκλημένων ομιλητών από διάφορους φορείς (πχ. Ερευνητικά Ινστιτούτα, Πανεπιστήμια κ.α.)</a:t>
                      </a:r>
                      <a:endParaRPr lang="el-GR" sz="1150" dirty="0">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1">
                        <a:lumMod val="95000"/>
                      </a:schemeClr>
                    </a:solidFill>
                  </a:tcPr>
                </a:tc>
                <a:tc>
                  <a:txBody>
                    <a:bodyPr/>
                    <a:lstStyle/>
                    <a:p>
                      <a:pPr algn="l">
                        <a:lnSpc>
                          <a:spcPct val="107000"/>
                        </a:lnSpc>
                        <a:spcAft>
                          <a:spcPts val="800"/>
                        </a:spcAft>
                      </a:pPr>
                      <a:r>
                        <a:rPr lang="el-GR" sz="1150" dirty="0">
                          <a:effectLst/>
                        </a:rPr>
                        <a:t>Δ2.1. Μέσος αριθμός προσκεκλημένων ομιλητών ανά ακαδημαϊκό έτος</a:t>
                      </a:r>
                      <a:endParaRPr lang="el-GR" sz="1150" dirty="0">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1">
                        <a:lumMod val="95000"/>
                      </a:schemeClr>
                    </a:solidFill>
                  </a:tcPr>
                </a:tc>
                <a:tc>
                  <a:txBody>
                    <a:bodyPr/>
                    <a:lstStyle/>
                    <a:p>
                      <a:pPr algn="l">
                        <a:lnSpc>
                          <a:spcPct val="107000"/>
                        </a:lnSpc>
                        <a:spcBef>
                          <a:spcPts val="35"/>
                        </a:spcBef>
                      </a:pPr>
                      <a:r>
                        <a:rPr lang="el-GR" sz="1150">
                          <a:effectLst/>
                        </a:rPr>
                        <a:t> </a:t>
                      </a:r>
                    </a:p>
                    <a:p>
                      <a:pPr algn="l">
                        <a:lnSpc>
                          <a:spcPct val="107000"/>
                        </a:lnSpc>
                        <a:spcAft>
                          <a:spcPts val="800"/>
                        </a:spcAft>
                      </a:pPr>
                      <a:r>
                        <a:rPr lang="el-GR" sz="1150">
                          <a:effectLst/>
                        </a:rPr>
                        <a:t> </a:t>
                      </a:r>
                      <a:endParaRPr lang="el-GR" sz="1150">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solidFill>
                      <a:schemeClr val="bg1">
                        <a:lumMod val="95000"/>
                      </a:schemeClr>
                    </a:solidFill>
                  </a:tcPr>
                </a:tc>
                <a:tc>
                  <a:txBody>
                    <a:bodyPr/>
                    <a:lstStyle/>
                    <a:p>
                      <a:pPr algn="l">
                        <a:lnSpc>
                          <a:spcPct val="107000"/>
                        </a:lnSpc>
                        <a:spcBef>
                          <a:spcPts val="35"/>
                        </a:spcBef>
                      </a:pPr>
                      <a:r>
                        <a:rPr lang="el-GR" sz="1150">
                          <a:effectLst/>
                        </a:rPr>
                        <a:t> </a:t>
                      </a:r>
                    </a:p>
                    <a:p>
                      <a:pPr algn="l">
                        <a:lnSpc>
                          <a:spcPct val="107000"/>
                        </a:lnSpc>
                        <a:spcAft>
                          <a:spcPts val="800"/>
                        </a:spcAft>
                      </a:pPr>
                      <a:r>
                        <a:rPr lang="en-US" sz="1150">
                          <a:effectLst/>
                        </a:rPr>
                        <a:t>6</a:t>
                      </a:r>
                      <a:endParaRPr lang="el-GR" sz="1150">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solidFill>
                      <a:schemeClr val="bg1">
                        <a:lumMod val="95000"/>
                      </a:schemeClr>
                    </a:solidFill>
                  </a:tcPr>
                </a:tc>
                <a:tc>
                  <a:txBody>
                    <a:bodyPr/>
                    <a:lstStyle/>
                    <a:p>
                      <a:pPr algn="l">
                        <a:lnSpc>
                          <a:spcPct val="107000"/>
                        </a:lnSpc>
                        <a:spcAft>
                          <a:spcPts val="800"/>
                        </a:spcAft>
                      </a:pPr>
                      <a:r>
                        <a:rPr lang="el-GR" sz="1150" dirty="0">
                          <a:effectLst/>
                        </a:rPr>
                        <a:t>1.Παρακίνηση των μελών ΔΕΠ για διοργάνωση Εκπαιδευτικών Εκδρομών </a:t>
                      </a:r>
                    </a:p>
                    <a:p>
                      <a:pPr algn="l">
                        <a:lnSpc>
                          <a:spcPct val="107000"/>
                        </a:lnSpc>
                        <a:spcAft>
                          <a:spcPts val="800"/>
                        </a:spcAft>
                      </a:pPr>
                      <a:r>
                        <a:rPr lang="el-GR" sz="1150" dirty="0">
                          <a:effectLst/>
                        </a:rPr>
                        <a:t> 2.Σχεδιασμός και συντονισμός της δράσης των εκπαιδευτικών εκδρομών από τη Συντονιστική Επιτροπή του ΠΜΣ.</a:t>
                      </a:r>
                      <a:endParaRPr lang="el-GR" sz="1150" dirty="0">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1">
                        <a:lumMod val="95000"/>
                      </a:schemeClr>
                    </a:solidFill>
                  </a:tcPr>
                </a:tc>
                <a:tc>
                  <a:txBody>
                    <a:bodyPr/>
                    <a:lstStyle/>
                    <a:p>
                      <a:pPr algn="l">
                        <a:lnSpc>
                          <a:spcPct val="107000"/>
                        </a:lnSpc>
                        <a:spcAft>
                          <a:spcPts val="800"/>
                        </a:spcAft>
                      </a:pPr>
                      <a:r>
                        <a:rPr lang="el-GR" sz="1150" dirty="0">
                          <a:effectLst/>
                        </a:rPr>
                        <a:t>Διευθυντής ΠΜΣ, Συντονιστική Επιτροπή, Διδάσκοντες</a:t>
                      </a:r>
                      <a:endParaRPr lang="el-GR" sz="1150" dirty="0">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1">
                        <a:lumMod val="95000"/>
                      </a:schemeClr>
                    </a:solidFill>
                  </a:tcPr>
                </a:tc>
                <a:tc>
                  <a:txBody>
                    <a:bodyPr/>
                    <a:lstStyle/>
                    <a:p>
                      <a:pPr algn="l">
                        <a:lnSpc>
                          <a:spcPct val="107000"/>
                        </a:lnSpc>
                        <a:spcAft>
                          <a:spcPts val="800"/>
                        </a:spcAft>
                      </a:pPr>
                      <a:r>
                        <a:rPr lang="el-GR" sz="1150" dirty="0">
                          <a:effectLst/>
                        </a:rPr>
                        <a:t>31-12-2025</a:t>
                      </a:r>
                      <a:endParaRPr lang="el-GR" sz="1150" dirty="0">
                        <a:effectLst/>
                        <a:latin typeface="Calibri" panose="020F0502020204030204" pitchFamily="34" charset="0"/>
                        <a:ea typeface="Calibri" panose="020F0502020204030204" pitchFamily="34" charset="0"/>
                        <a:cs typeface="Times New Roman" panose="02020603050405020304" pitchFamily="18" charset="0"/>
                      </a:endParaRPr>
                    </a:p>
                  </a:txBody>
                  <a:tcPr marL="56808" marR="56808" marT="7890" marB="0" anchor="ctr">
                    <a:solidFill>
                      <a:schemeClr val="bg1">
                        <a:lumMod val="95000"/>
                      </a:schemeClr>
                    </a:solidFill>
                  </a:tcPr>
                </a:tc>
                <a:extLst>
                  <a:ext uri="{0D108BD9-81ED-4DB2-BD59-A6C34878D82A}">
                    <a16:rowId xmlns:a16="http://schemas.microsoft.com/office/drawing/2014/main" val="3005034744"/>
                  </a:ext>
                </a:extLst>
              </a:tr>
            </a:tbl>
          </a:graphicData>
        </a:graphic>
      </p:graphicFrame>
    </p:spTree>
    <p:extLst>
      <p:ext uri="{BB962C8B-B14F-4D97-AF65-F5344CB8AC3E}">
        <p14:creationId xmlns:p14="http://schemas.microsoft.com/office/powerpoint/2010/main" val="1406629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4F4664-AB33-0EA5-E0EC-D7898C816405}"/>
              </a:ext>
            </a:extLst>
          </p:cNvPr>
          <p:cNvSpPr>
            <a:spLocks noGrp="1"/>
          </p:cNvSpPr>
          <p:nvPr>
            <p:ph type="ctrTitle"/>
          </p:nvPr>
        </p:nvSpPr>
        <p:spPr>
          <a:xfrm>
            <a:off x="0" y="551912"/>
            <a:ext cx="12192000" cy="532028"/>
          </a:xfrm>
        </p:spPr>
        <p:txBody>
          <a:bodyPr>
            <a:noAutofit/>
          </a:bodyPr>
          <a:lstStyle/>
          <a:p>
            <a:pPr>
              <a:lnSpc>
                <a:spcPct val="114000"/>
              </a:lnSpc>
            </a:pPr>
            <a:r>
              <a:rPr lang="el-GR" sz="2200" b="1" dirty="0">
                <a:solidFill>
                  <a:srgbClr val="009999"/>
                </a:solidFill>
              </a:rPr>
              <a:t>Διδακτικό Προσωπικό – Τακτικά Μέλη</a:t>
            </a:r>
          </a:p>
        </p:txBody>
      </p:sp>
      <p:graphicFrame>
        <p:nvGraphicFramePr>
          <p:cNvPr id="4" name="Πίνακας 3">
            <a:extLst>
              <a:ext uri="{FF2B5EF4-FFF2-40B4-BE49-F238E27FC236}">
                <a16:creationId xmlns:a16="http://schemas.microsoft.com/office/drawing/2014/main" id="{16A9C1E5-0AAA-80D2-CF5A-1563DB99C9AB}"/>
              </a:ext>
            </a:extLst>
          </p:cNvPr>
          <p:cNvGraphicFramePr>
            <a:graphicFrameLocks noGrp="1"/>
          </p:cNvGraphicFramePr>
          <p:nvPr>
            <p:extLst>
              <p:ext uri="{D42A27DB-BD31-4B8C-83A1-F6EECF244321}">
                <p14:modId xmlns:p14="http://schemas.microsoft.com/office/powerpoint/2010/main" val="3607215657"/>
              </p:ext>
            </p:extLst>
          </p:nvPr>
        </p:nvGraphicFramePr>
        <p:xfrm>
          <a:off x="367641" y="1053525"/>
          <a:ext cx="11486903" cy="3811140"/>
        </p:xfrm>
        <a:graphic>
          <a:graphicData uri="http://schemas.openxmlformats.org/drawingml/2006/table">
            <a:tbl>
              <a:tblPr firstRow="1" firstCol="1" bandRow="1">
                <a:tableStyleId>{5C22544A-7EE6-4342-B048-85BDC9FD1C3A}</a:tableStyleId>
              </a:tblPr>
              <a:tblGrid>
                <a:gridCol w="3134667">
                  <a:extLst>
                    <a:ext uri="{9D8B030D-6E8A-4147-A177-3AD203B41FA5}">
                      <a16:colId xmlns:a16="http://schemas.microsoft.com/office/drawing/2014/main" val="1117837407"/>
                    </a:ext>
                  </a:extLst>
                </a:gridCol>
                <a:gridCol w="3449781">
                  <a:extLst>
                    <a:ext uri="{9D8B030D-6E8A-4147-A177-3AD203B41FA5}">
                      <a16:colId xmlns:a16="http://schemas.microsoft.com/office/drawing/2014/main" val="3303655304"/>
                    </a:ext>
                  </a:extLst>
                </a:gridCol>
                <a:gridCol w="4902455">
                  <a:extLst>
                    <a:ext uri="{9D8B030D-6E8A-4147-A177-3AD203B41FA5}">
                      <a16:colId xmlns:a16="http://schemas.microsoft.com/office/drawing/2014/main" val="1104583600"/>
                    </a:ext>
                  </a:extLst>
                </a:gridCol>
              </a:tblGrid>
              <a:tr h="329262">
                <a:tc gridSpan="3">
                  <a:txBody>
                    <a:bodyPr/>
                    <a:lstStyle/>
                    <a:p>
                      <a:pPr algn="ctr">
                        <a:lnSpc>
                          <a:spcPct val="115000"/>
                        </a:lnSpc>
                        <a:spcAft>
                          <a:spcPts val="800"/>
                        </a:spcAft>
                      </a:pPr>
                      <a:r>
                        <a:rPr lang="el-GR" sz="1600" dirty="0">
                          <a:effectLst/>
                        </a:rPr>
                        <a:t>Μέλη Δ.Ε.Π.</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solidFill>
                      <a:srgbClr val="009999"/>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879024983"/>
                  </a:ext>
                </a:extLst>
              </a:tr>
              <a:tr h="287570">
                <a:tc>
                  <a:txBody>
                    <a:bodyPr/>
                    <a:lstStyle/>
                    <a:p>
                      <a:pPr algn="ctr">
                        <a:lnSpc>
                          <a:spcPct val="115000"/>
                        </a:lnSpc>
                        <a:spcAft>
                          <a:spcPts val="800"/>
                        </a:spcAft>
                      </a:pPr>
                      <a:r>
                        <a:rPr lang="el-GR" sz="1600" dirty="0">
                          <a:effectLst/>
                        </a:rPr>
                        <a:t>Όνομα</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15000"/>
                        </a:lnSpc>
                        <a:spcAft>
                          <a:spcPts val="800"/>
                        </a:spcAft>
                      </a:pPr>
                      <a:r>
                        <a:rPr lang="el-GR" sz="1600" b="1" dirty="0">
                          <a:effectLst/>
                        </a:rPr>
                        <a:t>Βαθμίδα</a:t>
                      </a:r>
                      <a:endParaRPr lang="el-GR" sz="1600" b="1"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Aft>
                          <a:spcPts val="800"/>
                        </a:spcAft>
                      </a:pPr>
                      <a:r>
                        <a:rPr lang="el-GR" sz="1600" b="1" dirty="0">
                          <a:effectLst/>
                        </a:rPr>
                        <a:t>Γνωστικό Αντικείμενο</a:t>
                      </a:r>
                      <a:endParaRPr lang="el-GR" sz="1600" b="1"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104918713"/>
                  </a:ext>
                </a:extLst>
              </a:tr>
              <a:tr h="287570">
                <a:tc>
                  <a:txBody>
                    <a:bodyPr/>
                    <a:lstStyle/>
                    <a:p>
                      <a:pPr algn="l">
                        <a:lnSpc>
                          <a:spcPct val="115000"/>
                        </a:lnSpc>
                        <a:spcAft>
                          <a:spcPts val="800"/>
                        </a:spcAft>
                      </a:pPr>
                      <a:r>
                        <a:rPr lang="el-GR" sz="1600" u="sng" strike="noStrike" dirty="0">
                          <a:solidFill>
                            <a:schemeClr val="bg1"/>
                          </a:solidFill>
                          <a:effectLst/>
                          <a:hlinkClick r:id="rId2">
                            <a:extLst>
                              <a:ext uri="{A12FA001-AC4F-418D-AE19-62706E023703}">
                                <ahyp:hlinkClr xmlns:ahyp="http://schemas.microsoft.com/office/drawing/2018/hyperlinkcolor" val="tx"/>
                              </a:ext>
                            </a:extLst>
                          </a:hlinkClick>
                        </a:rPr>
                        <a:t>Αντωνιάδης Βασίλειος</a:t>
                      </a:r>
                      <a:endParaRPr lang="el-GR" sz="1600" u="sng"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15000"/>
                        </a:lnSpc>
                        <a:spcAft>
                          <a:spcPts val="800"/>
                        </a:spcAft>
                      </a:pPr>
                      <a:r>
                        <a:rPr lang="el-GR" sz="1600" dirty="0">
                          <a:effectLst/>
                        </a:rPr>
                        <a:t>Καθηγητής</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gn="ctr">
                        <a:lnSpc>
                          <a:spcPct val="115000"/>
                        </a:lnSpc>
                        <a:spcAft>
                          <a:spcPts val="800"/>
                        </a:spcAft>
                      </a:pPr>
                      <a:r>
                        <a:rPr lang="el-GR" sz="1600" dirty="0">
                          <a:effectLst/>
                        </a:rPr>
                        <a:t>Εφαρμοσμένη Εδαφολογία</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610749253"/>
                  </a:ext>
                </a:extLst>
              </a:tr>
              <a:tr h="594987">
                <a:tc>
                  <a:txBody>
                    <a:bodyPr/>
                    <a:lstStyle/>
                    <a:p>
                      <a:pPr algn="l">
                        <a:lnSpc>
                          <a:spcPct val="115000"/>
                        </a:lnSpc>
                        <a:spcAft>
                          <a:spcPts val="800"/>
                        </a:spcAft>
                      </a:pPr>
                      <a:r>
                        <a:rPr lang="el-GR" sz="1600" u="sng" dirty="0">
                          <a:solidFill>
                            <a:schemeClr val="bg1"/>
                          </a:solidFill>
                          <a:effectLst/>
                        </a:rPr>
                        <a:t>Γιαννούλης Κυριάκος</a:t>
                      </a:r>
                      <a:endParaRPr lang="el-GR" sz="1600" u="sng"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15000"/>
                        </a:lnSpc>
                        <a:spcAft>
                          <a:spcPts val="800"/>
                        </a:spcAft>
                      </a:pPr>
                      <a:r>
                        <a:rPr lang="el-GR" sz="1600" dirty="0">
                          <a:effectLst/>
                        </a:rPr>
                        <a:t>Επίκουρος Καθηγητής</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Aft>
                          <a:spcPts val="800"/>
                        </a:spcAft>
                      </a:pPr>
                      <a:r>
                        <a:rPr lang="el-GR" sz="1600" dirty="0">
                          <a:effectLst/>
                        </a:rPr>
                        <a:t>Γεωργία με έμφαση στην καλλιέργεια Ενεργειακών, Αρωματικών και Φαρμακευτικών Φυτών</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922123356"/>
                  </a:ext>
                </a:extLst>
              </a:tr>
              <a:tr h="287570">
                <a:tc>
                  <a:txBody>
                    <a:bodyPr/>
                    <a:lstStyle/>
                    <a:p>
                      <a:pPr algn="l">
                        <a:lnSpc>
                          <a:spcPct val="115000"/>
                        </a:lnSpc>
                        <a:spcAft>
                          <a:spcPts val="800"/>
                        </a:spcAft>
                      </a:pPr>
                      <a:r>
                        <a:rPr lang="el-GR" sz="1600" u="sng" strike="noStrike" dirty="0" err="1">
                          <a:solidFill>
                            <a:schemeClr val="bg1"/>
                          </a:solidFill>
                          <a:effectLst/>
                          <a:hlinkClick r:id="rId3">
                            <a:extLst>
                              <a:ext uri="{A12FA001-AC4F-418D-AE19-62706E023703}">
                                <ahyp:hlinkClr xmlns:ahyp="http://schemas.microsoft.com/office/drawing/2018/hyperlinkcolor" val="tx"/>
                              </a:ext>
                            </a:extLst>
                          </a:hlinkClick>
                        </a:rPr>
                        <a:t>Δαναλάτος</a:t>
                      </a:r>
                      <a:r>
                        <a:rPr lang="el-GR" sz="1600" u="sng" strike="noStrike" dirty="0">
                          <a:solidFill>
                            <a:schemeClr val="bg1"/>
                          </a:solidFill>
                          <a:effectLst/>
                          <a:hlinkClick r:id="rId3">
                            <a:extLst>
                              <a:ext uri="{A12FA001-AC4F-418D-AE19-62706E023703}">
                                <ahyp:hlinkClr xmlns:ahyp="http://schemas.microsoft.com/office/drawing/2018/hyperlinkcolor" val="tx"/>
                              </a:ext>
                            </a:extLst>
                          </a:hlinkClick>
                        </a:rPr>
                        <a:t> Νικόλαος</a:t>
                      </a:r>
                      <a:endParaRPr lang="el-GR" sz="1600" u="sng"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15000"/>
                        </a:lnSpc>
                        <a:spcAft>
                          <a:spcPts val="800"/>
                        </a:spcAft>
                      </a:pPr>
                      <a:r>
                        <a:rPr lang="el-GR" sz="1600" dirty="0">
                          <a:effectLst/>
                        </a:rPr>
                        <a:t>Καθηγητής</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gn="ctr">
                        <a:lnSpc>
                          <a:spcPct val="115000"/>
                        </a:lnSpc>
                        <a:spcAft>
                          <a:spcPts val="800"/>
                        </a:spcAft>
                      </a:pPr>
                      <a:r>
                        <a:rPr lang="el-GR" sz="1600" dirty="0">
                          <a:effectLst/>
                        </a:rPr>
                        <a:t>Γεωργία - Οικολογία Φυτών Μεγάλης Καλλιέργειας</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501354587"/>
                  </a:ext>
                </a:extLst>
              </a:tr>
              <a:tr h="287570">
                <a:tc>
                  <a:txBody>
                    <a:bodyPr/>
                    <a:lstStyle/>
                    <a:p>
                      <a:pPr algn="l">
                        <a:lnSpc>
                          <a:spcPct val="115000"/>
                        </a:lnSpc>
                        <a:spcAft>
                          <a:spcPts val="800"/>
                        </a:spcAft>
                      </a:pPr>
                      <a:r>
                        <a:rPr lang="el-GR" sz="1600" u="sng" strike="noStrike" dirty="0" err="1">
                          <a:solidFill>
                            <a:schemeClr val="bg1"/>
                          </a:solidFill>
                          <a:effectLst/>
                          <a:hlinkClick r:id="rId4">
                            <a:extLst>
                              <a:ext uri="{A12FA001-AC4F-418D-AE19-62706E023703}">
                                <ahyp:hlinkClr xmlns:ahyp="http://schemas.microsoft.com/office/drawing/2018/hyperlinkcolor" val="tx"/>
                              </a:ext>
                            </a:extLst>
                          </a:hlinkClick>
                        </a:rPr>
                        <a:t>Λύκας</a:t>
                      </a:r>
                      <a:r>
                        <a:rPr lang="el-GR" sz="1600" u="sng" dirty="0">
                          <a:solidFill>
                            <a:schemeClr val="bg1"/>
                          </a:solidFill>
                          <a:effectLst/>
                        </a:rPr>
                        <a:t> Χρήστος</a:t>
                      </a:r>
                      <a:endParaRPr lang="el-GR" sz="1600" u="sng"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15000"/>
                        </a:lnSpc>
                        <a:spcAft>
                          <a:spcPts val="800"/>
                        </a:spcAft>
                      </a:pPr>
                      <a:r>
                        <a:rPr lang="el-GR" sz="1600" dirty="0">
                          <a:effectLst/>
                        </a:rPr>
                        <a:t>Καθηγητής</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Aft>
                          <a:spcPts val="800"/>
                        </a:spcAft>
                      </a:pPr>
                      <a:r>
                        <a:rPr lang="el-GR" sz="1600" dirty="0">
                          <a:effectLst/>
                        </a:rPr>
                        <a:t>Ανθοκομία</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958005950"/>
                  </a:ext>
                </a:extLst>
              </a:tr>
              <a:tr h="287570">
                <a:tc>
                  <a:txBody>
                    <a:bodyPr/>
                    <a:lstStyle/>
                    <a:p>
                      <a:pPr algn="l">
                        <a:lnSpc>
                          <a:spcPct val="115000"/>
                        </a:lnSpc>
                        <a:spcAft>
                          <a:spcPts val="800"/>
                        </a:spcAft>
                      </a:pPr>
                      <a:r>
                        <a:rPr lang="el-GR" sz="1600" u="sng" dirty="0" err="1">
                          <a:solidFill>
                            <a:schemeClr val="bg1"/>
                          </a:solidFill>
                          <a:effectLst/>
                        </a:rPr>
                        <a:t>Μαλέτσικα</a:t>
                      </a:r>
                      <a:r>
                        <a:rPr lang="el-GR" sz="1600" u="sng" dirty="0">
                          <a:solidFill>
                            <a:schemeClr val="bg1"/>
                          </a:solidFill>
                          <a:effectLst/>
                        </a:rPr>
                        <a:t> Περσεφόνη</a:t>
                      </a:r>
                      <a:endParaRPr lang="el-GR" sz="1600" u="sng"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15000"/>
                        </a:lnSpc>
                        <a:spcAft>
                          <a:spcPts val="800"/>
                        </a:spcAft>
                      </a:pPr>
                      <a:r>
                        <a:rPr lang="el-GR" sz="1600" dirty="0">
                          <a:effectLst/>
                        </a:rPr>
                        <a:t>Επίκουρη Καθηγήτρια</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gn="ctr">
                        <a:lnSpc>
                          <a:spcPct val="115000"/>
                        </a:lnSpc>
                        <a:spcAft>
                          <a:spcPts val="800"/>
                        </a:spcAft>
                      </a:pPr>
                      <a:r>
                        <a:rPr lang="el-GR" sz="1600" dirty="0">
                          <a:effectLst/>
                        </a:rPr>
                        <a:t>Δενδροκομία – Ελαιοκομία</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77996612"/>
                  </a:ext>
                </a:extLst>
              </a:tr>
              <a:tr h="287570">
                <a:tc>
                  <a:txBody>
                    <a:bodyPr/>
                    <a:lstStyle/>
                    <a:p>
                      <a:pPr algn="l">
                        <a:lnSpc>
                          <a:spcPct val="115000"/>
                        </a:lnSpc>
                        <a:spcAft>
                          <a:spcPts val="800"/>
                        </a:spcAft>
                      </a:pPr>
                      <a:r>
                        <a:rPr lang="el-GR" sz="1600" u="sng" strike="noStrike" dirty="0">
                          <a:solidFill>
                            <a:schemeClr val="bg1"/>
                          </a:solidFill>
                          <a:effectLst/>
                          <a:hlinkClick r:id="rId5">
                            <a:extLst>
                              <a:ext uri="{A12FA001-AC4F-418D-AE19-62706E023703}">
                                <ahyp:hlinkClr xmlns:ahyp="http://schemas.microsoft.com/office/drawing/2018/hyperlinkcolor" val="tx"/>
                              </a:ext>
                            </a:extLst>
                          </a:hlinkClick>
                        </a:rPr>
                        <a:t>Παυλή Ουρανία</a:t>
                      </a:r>
                      <a:endParaRPr lang="el-GR" sz="1600" u="sng"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15000"/>
                        </a:lnSpc>
                        <a:spcAft>
                          <a:spcPts val="800"/>
                        </a:spcAft>
                      </a:pPr>
                      <a:r>
                        <a:rPr lang="el-GR" sz="1600" dirty="0">
                          <a:effectLst/>
                        </a:rPr>
                        <a:t>Αναπληρώτρια Καθηγήτρια</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Aft>
                          <a:spcPts val="800"/>
                        </a:spcAft>
                      </a:pPr>
                      <a:r>
                        <a:rPr lang="el-GR" sz="1600" dirty="0">
                          <a:effectLst/>
                        </a:rPr>
                        <a:t>Γενετική Βελτίωση Φυτών</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700336052"/>
                  </a:ext>
                </a:extLst>
              </a:tr>
              <a:tr h="287570">
                <a:tc>
                  <a:txBody>
                    <a:bodyPr/>
                    <a:lstStyle/>
                    <a:p>
                      <a:pPr algn="l">
                        <a:lnSpc>
                          <a:spcPct val="115000"/>
                        </a:lnSpc>
                        <a:spcAft>
                          <a:spcPts val="800"/>
                        </a:spcAft>
                      </a:pPr>
                      <a:r>
                        <a:rPr lang="el-GR" sz="1600" u="sng" strike="noStrike" dirty="0">
                          <a:solidFill>
                            <a:schemeClr val="bg1"/>
                          </a:solidFill>
                          <a:effectLst/>
                          <a:hlinkClick r:id="rId6">
                            <a:extLst>
                              <a:ext uri="{A12FA001-AC4F-418D-AE19-62706E023703}">
                                <ahyp:hlinkClr xmlns:ahyp="http://schemas.microsoft.com/office/drawing/2018/hyperlinkcolor" val="tx"/>
                              </a:ext>
                            </a:extLst>
                          </a:hlinkClick>
                        </a:rPr>
                        <a:t>Πετούμενου Δέσποινα</a:t>
                      </a:r>
                      <a:endParaRPr lang="el-GR" sz="1600" u="sng"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rgbClr val="009999"/>
                    </a:solidFill>
                  </a:tcPr>
                </a:tc>
                <a:tc>
                  <a:txBody>
                    <a:bodyPr/>
                    <a:lstStyle/>
                    <a:p>
                      <a:pPr algn="ctr">
                        <a:lnSpc>
                          <a:spcPct val="115000"/>
                        </a:lnSpc>
                        <a:spcAft>
                          <a:spcPts val="800"/>
                        </a:spcAft>
                      </a:pPr>
                      <a:r>
                        <a:rPr lang="el-GR" sz="1600" dirty="0">
                          <a:effectLst/>
                        </a:rPr>
                        <a:t>Επίκουρη Καθηγήτρια</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gn="ctr">
                        <a:lnSpc>
                          <a:spcPct val="115000"/>
                        </a:lnSpc>
                        <a:spcAft>
                          <a:spcPts val="800"/>
                        </a:spcAft>
                      </a:pPr>
                      <a:r>
                        <a:rPr lang="el-GR" sz="1600" dirty="0">
                          <a:effectLst/>
                        </a:rPr>
                        <a:t>Αμπελουργία</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359961453"/>
                  </a:ext>
                </a:extLst>
              </a:tr>
              <a:tr h="331166">
                <a:tc gridSpan="3">
                  <a:txBody>
                    <a:bodyPr/>
                    <a:lstStyle/>
                    <a:p>
                      <a:pPr algn="ctr">
                        <a:lnSpc>
                          <a:spcPct val="115000"/>
                        </a:lnSpc>
                        <a:spcAft>
                          <a:spcPts val="800"/>
                        </a:spcAft>
                      </a:pPr>
                      <a:r>
                        <a:rPr lang="en-US" sz="1600" u="none" dirty="0" err="1">
                          <a:solidFill>
                            <a:schemeClr val="bg1"/>
                          </a:solidFill>
                          <a:effectLst/>
                        </a:rPr>
                        <a:t>Μέλη</a:t>
                      </a:r>
                      <a:r>
                        <a:rPr lang="en-US" sz="1600" u="none" dirty="0">
                          <a:solidFill>
                            <a:schemeClr val="bg1"/>
                          </a:solidFill>
                          <a:effectLst/>
                        </a:rPr>
                        <a:t> </a:t>
                      </a:r>
                      <a:r>
                        <a:rPr lang="el-GR" sz="1600" u="none" dirty="0">
                          <a:solidFill>
                            <a:schemeClr val="bg1"/>
                          </a:solidFill>
                          <a:effectLst/>
                        </a:rPr>
                        <a:t>Ε</a:t>
                      </a:r>
                      <a:r>
                        <a:rPr lang="en-US" sz="1600" u="none" dirty="0">
                          <a:solidFill>
                            <a:schemeClr val="bg1"/>
                          </a:solidFill>
                          <a:effectLst/>
                        </a:rPr>
                        <a:t>.</a:t>
                      </a:r>
                      <a:r>
                        <a:rPr lang="el-GR" sz="1600" u="none" dirty="0">
                          <a:solidFill>
                            <a:schemeClr val="bg1"/>
                          </a:solidFill>
                          <a:effectLst/>
                        </a:rPr>
                        <a:t>ΔΙ</a:t>
                      </a:r>
                      <a:r>
                        <a:rPr lang="en-US" sz="1600" u="none" dirty="0">
                          <a:solidFill>
                            <a:schemeClr val="bg1"/>
                          </a:solidFill>
                          <a:effectLst/>
                        </a:rPr>
                        <a:t>.</a:t>
                      </a:r>
                      <a:r>
                        <a:rPr lang="el-GR" sz="1600" u="none" dirty="0">
                          <a:solidFill>
                            <a:schemeClr val="bg1"/>
                          </a:solidFill>
                          <a:effectLst/>
                        </a:rPr>
                        <a:t>Π</a:t>
                      </a:r>
                      <a:r>
                        <a:rPr lang="en-US" sz="1600" u="none" dirty="0">
                          <a:solidFill>
                            <a:schemeClr val="bg1"/>
                          </a:solidFill>
                          <a:effectLst/>
                        </a:rPr>
                        <a:t>.</a:t>
                      </a:r>
                      <a:endParaRPr lang="el-GR" sz="1600" u="none"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solidFill>
                      <a:srgbClr val="009999"/>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708042651"/>
                  </a:ext>
                </a:extLst>
              </a:tr>
              <a:tr h="287570">
                <a:tc>
                  <a:txBody>
                    <a:bodyPr/>
                    <a:lstStyle/>
                    <a:p>
                      <a:pPr algn="l">
                        <a:lnSpc>
                          <a:spcPct val="115000"/>
                        </a:lnSpc>
                        <a:spcAft>
                          <a:spcPts val="800"/>
                        </a:spcAft>
                      </a:pPr>
                      <a:r>
                        <a:rPr lang="el-GR" sz="1600" u="none" dirty="0" err="1">
                          <a:solidFill>
                            <a:schemeClr val="bg1"/>
                          </a:solidFill>
                          <a:effectLst/>
                        </a:rPr>
                        <a:t>Μπαρτζιάλης</a:t>
                      </a:r>
                      <a:r>
                        <a:rPr lang="el-GR" sz="1600" u="none" dirty="0">
                          <a:solidFill>
                            <a:schemeClr val="bg1"/>
                          </a:solidFill>
                          <a:effectLst/>
                        </a:rPr>
                        <a:t> Δημήτριος</a:t>
                      </a:r>
                      <a:endParaRPr lang="el-GR" sz="1600" u="none"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nchor="ctr">
                    <a:solidFill>
                      <a:srgbClr val="009999"/>
                    </a:solidFill>
                  </a:tcPr>
                </a:tc>
                <a:tc gridSpan="2">
                  <a:txBody>
                    <a:bodyPr/>
                    <a:lstStyle/>
                    <a:p>
                      <a:pPr algn="ctr">
                        <a:lnSpc>
                          <a:spcPct val="115000"/>
                        </a:lnSpc>
                        <a:spcAft>
                          <a:spcPts val="800"/>
                        </a:spcAft>
                      </a:pPr>
                      <a:r>
                        <a:rPr lang="el-GR" sz="1600" dirty="0">
                          <a:effectLst/>
                        </a:rPr>
                        <a:t>Γεωργία,  </a:t>
                      </a:r>
                      <a:r>
                        <a:rPr lang="el-GR" sz="1600" dirty="0" err="1">
                          <a:effectLst/>
                        </a:rPr>
                        <a:t>Αειφορική</a:t>
                      </a:r>
                      <a:r>
                        <a:rPr lang="el-GR" sz="1600" dirty="0">
                          <a:effectLst/>
                        </a:rPr>
                        <a:t>  Παραγωγή  Παραδοσιακών  </a:t>
                      </a:r>
                      <a:r>
                        <a:rPr lang="el-GR" sz="1600" dirty="0" err="1">
                          <a:effectLst/>
                        </a:rPr>
                        <a:t>Αροτραίων</a:t>
                      </a:r>
                      <a:r>
                        <a:rPr lang="el-GR" sz="1600" dirty="0">
                          <a:effectLst/>
                        </a:rPr>
                        <a:t> Καλλιεργειών, Βιομηχανικά Φυτά και Φυτά Παραγωγής Ενέργειας</a:t>
                      </a:r>
                      <a:endParaRPr lang="el-GR" sz="1600" dirty="0">
                        <a:effectLst/>
                        <a:latin typeface="Segoe UI" panose="020B0502040204020203"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hMerge="1">
                  <a:txBody>
                    <a:bodyPr/>
                    <a:lstStyle/>
                    <a:p>
                      <a:endParaRPr lang="el-GR"/>
                    </a:p>
                  </a:txBody>
                  <a:tcPr/>
                </a:tc>
                <a:extLst>
                  <a:ext uri="{0D108BD9-81ED-4DB2-BD59-A6C34878D82A}">
                    <a16:rowId xmlns:a16="http://schemas.microsoft.com/office/drawing/2014/main" val="4184146431"/>
                  </a:ext>
                </a:extLst>
              </a:tr>
            </a:tbl>
          </a:graphicData>
        </a:graphic>
      </p:graphicFrame>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995057" y="70518"/>
            <a:ext cx="4125686"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Βιωσιμότητα του ΠΜΣ</a:t>
            </a:r>
            <a:endParaRPr lang="en-IN" sz="3200" b="1" kern="0" dirty="0">
              <a:solidFill>
                <a:srgbClr val="009999"/>
              </a:solidFill>
              <a:latin typeface="+mj-lt"/>
              <a:cs typeface="Arial" panose="020B0604020202020204" pitchFamily="34" charset="0"/>
              <a:sym typeface="Arial"/>
            </a:endParaRP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3.</a:t>
            </a:r>
          </a:p>
        </p:txBody>
      </p:sp>
      <p:pic>
        <p:nvPicPr>
          <p:cNvPr id="17" name="Picture 2" descr="Αντωνιάδης Βασίλειος">
            <a:extLst>
              <a:ext uri="{FF2B5EF4-FFF2-40B4-BE49-F238E27FC236}">
                <a16:creationId xmlns:a16="http://schemas.microsoft.com/office/drawing/2014/main" id="{C0CEE17A-C12E-2CA7-70C5-B26F90E20D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12" y="4943117"/>
            <a:ext cx="1366332" cy="15064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Γιαννούλης Κυριάκος">
            <a:extLst>
              <a:ext uri="{FF2B5EF4-FFF2-40B4-BE49-F238E27FC236}">
                <a16:creationId xmlns:a16="http://schemas.microsoft.com/office/drawing/2014/main" id="{0606A5AF-CF98-C8C8-14A8-ED4F2C643C4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428" b="23714"/>
          <a:stretch/>
        </p:blipFill>
        <p:spPr bwMode="auto">
          <a:xfrm>
            <a:off x="1791644" y="4943117"/>
            <a:ext cx="1340825" cy="14916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ΝΙΚΟΣ ΔΑΝΑΛΑΤΟΣ ΣΧΕΔΙΟ ΓΕΩΡΓΙΚΗΣ ΑΝΑΠΤΥΞΗΣ 04 12 2023 - YouTube">
            <a:extLst>
              <a:ext uri="{FF2B5EF4-FFF2-40B4-BE49-F238E27FC236}">
                <a16:creationId xmlns:a16="http://schemas.microsoft.com/office/drawing/2014/main" id="{5C945ED7-A49D-70A9-F0F6-1C9F290CF25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681" t="23949" r="53479" b="23193"/>
          <a:stretch/>
        </p:blipFill>
        <p:spPr bwMode="auto">
          <a:xfrm>
            <a:off x="3194877" y="4933548"/>
            <a:ext cx="1523539" cy="15160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ΛΥΚΑΣ ΧΡΗΣΤΟΣ - ΑΝΑΠΛΗΡΩΤΗΣ ΚΑΘΗΓΗΤΗΣ ΠΘ - YouTube">
            <a:extLst>
              <a:ext uri="{FF2B5EF4-FFF2-40B4-BE49-F238E27FC236}">
                <a16:creationId xmlns:a16="http://schemas.microsoft.com/office/drawing/2014/main" id="{86F2FC47-E356-4BBF-CF2E-65A53824606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037" t="8594" r="30325" b="28934"/>
          <a:stretch/>
        </p:blipFill>
        <p:spPr bwMode="auto">
          <a:xfrm>
            <a:off x="4778020" y="4933548"/>
            <a:ext cx="1493874" cy="15160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78B50F8-F659-ABC8-7019-67316F83B70C}"/>
              </a:ext>
            </a:extLst>
          </p:cNvPr>
          <p:cNvSpPr txBox="1"/>
          <p:nvPr/>
        </p:nvSpPr>
        <p:spPr>
          <a:xfrm>
            <a:off x="365712" y="6402957"/>
            <a:ext cx="1356609" cy="480131"/>
          </a:xfrm>
          <a:prstGeom prst="rect">
            <a:avLst/>
          </a:prstGeom>
          <a:noFill/>
        </p:spPr>
        <p:txBody>
          <a:bodyPr wrap="square">
            <a:spAutoFit/>
          </a:bodyPr>
          <a:lstStyle/>
          <a:p>
            <a:pPr algn="ctr">
              <a:lnSpc>
                <a:spcPct val="90000"/>
              </a:lnSpc>
            </a:pPr>
            <a:r>
              <a:rPr lang="el-GR" sz="1400" dirty="0"/>
              <a:t>Αντωνιάδης Βασίλειος</a:t>
            </a:r>
          </a:p>
        </p:txBody>
      </p:sp>
      <p:sp>
        <p:nvSpPr>
          <p:cNvPr id="22" name="TextBox 21">
            <a:extLst>
              <a:ext uri="{FF2B5EF4-FFF2-40B4-BE49-F238E27FC236}">
                <a16:creationId xmlns:a16="http://schemas.microsoft.com/office/drawing/2014/main" id="{3F59B416-11B2-854E-C357-9029BBD06BA1}"/>
              </a:ext>
            </a:extLst>
          </p:cNvPr>
          <p:cNvSpPr txBox="1"/>
          <p:nvPr/>
        </p:nvSpPr>
        <p:spPr>
          <a:xfrm>
            <a:off x="1791644" y="6398860"/>
            <a:ext cx="1340825" cy="480131"/>
          </a:xfrm>
          <a:prstGeom prst="rect">
            <a:avLst/>
          </a:prstGeom>
          <a:noFill/>
        </p:spPr>
        <p:txBody>
          <a:bodyPr wrap="square">
            <a:spAutoFit/>
          </a:bodyPr>
          <a:lstStyle/>
          <a:p>
            <a:pPr algn="ctr">
              <a:lnSpc>
                <a:spcPct val="90000"/>
              </a:lnSpc>
            </a:pPr>
            <a:r>
              <a:rPr lang="el-GR" sz="1400" dirty="0"/>
              <a:t>Γιαννούλης Κυριάκος</a:t>
            </a:r>
          </a:p>
        </p:txBody>
      </p:sp>
      <p:sp>
        <p:nvSpPr>
          <p:cNvPr id="23" name="TextBox 22">
            <a:extLst>
              <a:ext uri="{FF2B5EF4-FFF2-40B4-BE49-F238E27FC236}">
                <a16:creationId xmlns:a16="http://schemas.microsoft.com/office/drawing/2014/main" id="{20526BA1-A80E-67A9-A7DD-71EC40D938D6}"/>
              </a:ext>
            </a:extLst>
          </p:cNvPr>
          <p:cNvSpPr txBox="1"/>
          <p:nvPr/>
        </p:nvSpPr>
        <p:spPr>
          <a:xfrm>
            <a:off x="3201792" y="6392902"/>
            <a:ext cx="1493874" cy="480131"/>
          </a:xfrm>
          <a:prstGeom prst="rect">
            <a:avLst/>
          </a:prstGeom>
          <a:noFill/>
        </p:spPr>
        <p:txBody>
          <a:bodyPr wrap="square">
            <a:spAutoFit/>
          </a:bodyPr>
          <a:lstStyle/>
          <a:p>
            <a:pPr algn="ctr">
              <a:lnSpc>
                <a:spcPct val="90000"/>
              </a:lnSpc>
            </a:pPr>
            <a:r>
              <a:rPr lang="el-GR" sz="1400" dirty="0" err="1"/>
              <a:t>Δαναλάτος</a:t>
            </a:r>
            <a:r>
              <a:rPr lang="el-GR" sz="1400" dirty="0"/>
              <a:t> Νικόλαος</a:t>
            </a:r>
          </a:p>
        </p:txBody>
      </p:sp>
      <p:sp>
        <p:nvSpPr>
          <p:cNvPr id="24" name="TextBox 23">
            <a:extLst>
              <a:ext uri="{FF2B5EF4-FFF2-40B4-BE49-F238E27FC236}">
                <a16:creationId xmlns:a16="http://schemas.microsoft.com/office/drawing/2014/main" id="{897E2CA5-1C4B-607D-0367-2614762988B1}"/>
              </a:ext>
            </a:extLst>
          </p:cNvPr>
          <p:cNvSpPr txBox="1"/>
          <p:nvPr/>
        </p:nvSpPr>
        <p:spPr>
          <a:xfrm>
            <a:off x="4778020" y="6491288"/>
            <a:ext cx="1493874" cy="286232"/>
          </a:xfrm>
          <a:prstGeom prst="rect">
            <a:avLst/>
          </a:prstGeom>
          <a:noFill/>
        </p:spPr>
        <p:txBody>
          <a:bodyPr wrap="square">
            <a:spAutoFit/>
          </a:bodyPr>
          <a:lstStyle/>
          <a:p>
            <a:pPr algn="ctr">
              <a:lnSpc>
                <a:spcPct val="90000"/>
              </a:lnSpc>
            </a:pPr>
            <a:r>
              <a:rPr lang="el-GR" sz="1400" dirty="0" err="1"/>
              <a:t>Λύκας</a:t>
            </a:r>
            <a:r>
              <a:rPr lang="el-GR" sz="1400" dirty="0"/>
              <a:t> Χρήστος</a:t>
            </a:r>
          </a:p>
        </p:txBody>
      </p:sp>
      <p:pic>
        <p:nvPicPr>
          <p:cNvPr id="25" name="Picture 10" descr="Μαλέτσικα Περσεφόνη">
            <a:extLst>
              <a:ext uri="{FF2B5EF4-FFF2-40B4-BE49-F238E27FC236}">
                <a16:creationId xmlns:a16="http://schemas.microsoft.com/office/drawing/2014/main" id="{68C58C03-5D57-5473-FC32-02A9048143D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710" r="9618"/>
          <a:stretch/>
        </p:blipFill>
        <p:spPr bwMode="auto">
          <a:xfrm>
            <a:off x="9174694" y="4922905"/>
            <a:ext cx="1271708" cy="151989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36B1940-154D-C954-145A-DF1BF67C25EA}"/>
              </a:ext>
            </a:extLst>
          </p:cNvPr>
          <p:cNvSpPr txBox="1"/>
          <p:nvPr/>
        </p:nvSpPr>
        <p:spPr>
          <a:xfrm>
            <a:off x="9172115" y="6382975"/>
            <a:ext cx="1228241" cy="480131"/>
          </a:xfrm>
          <a:prstGeom prst="rect">
            <a:avLst/>
          </a:prstGeom>
          <a:noFill/>
        </p:spPr>
        <p:txBody>
          <a:bodyPr wrap="square">
            <a:spAutoFit/>
          </a:bodyPr>
          <a:lstStyle/>
          <a:p>
            <a:pPr algn="ctr">
              <a:lnSpc>
                <a:spcPct val="90000"/>
              </a:lnSpc>
            </a:pPr>
            <a:r>
              <a:rPr lang="el-GR" sz="1400" dirty="0" err="1"/>
              <a:t>Μαλέτσικα</a:t>
            </a:r>
            <a:r>
              <a:rPr lang="el-GR" sz="1400" dirty="0"/>
              <a:t> Περσεφόνη</a:t>
            </a:r>
          </a:p>
        </p:txBody>
      </p:sp>
      <p:pic>
        <p:nvPicPr>
          <p:cNvPr id="27" name="Picture 12" descr="Παυλή Ουρανία">
            <a:extLst>
              <a:ext uri="{FF2B5EF4-FFF2-40B4-BE49-F238E27FC236}">
                <a16:creationId xmlns:a16="http://schemas.microsoft.com/office/drawing/2014/main" id="{34A81D1C-D5E6-9402-57B4-197FFED6BD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5773" y="4943117"/>
            <a:ext cx="1370563" cy="149165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88F829A-4B5D-77ED-0F65-8ACA5766A9B4}"/>
              </a:ext>
            </a:extLst>
          </p:cNvPr>
          <p:cNvSpPr txBox="1"/>
          <p:nvPr/>
        </p:nvSpPr>
        <p:spPr>
          <a:xfrm>
            <a:off x="6336222" y="6499906"/>
            <a:ext cx="1436941" cy="286232"/>
          </a:xfrm>
          <a:prstGeom prst="rect">
            <a:avLst/>
          </a:prstGeom>
          <a:noFill/>
        </p:spPr>
        <p:txBody>
          <a:bodyPr wrap="square">
            <a:spAutoFit/>
          </a:bodyPr>
          <a:lstStyle/>
          <a:p>
            <a:pPr algn="ctr">
              <a:lnSpc>
                <a:spcPct val="90000"/>
              </a:lnSpc>
            </a:pPr>
            <a:r>
              <a:rPr lang="el-GR" sz="1400" dirty="0"/>
              <a:t>Παυλή Ουρανία</a:t>
            </a:r>
          </a:p>
        </p:txBody>
      </p:sp>
      <p:pic>
        <p:nvPicPr>
          <p:cNvPr id="29" name="Picture 14" descr="Πετούμενου Γ. Δέσποινα – Department of Agriculture Crop ...">
            <a:extLst>
              <a:ext uri="{FF2B5EF4-FFF2-40B4-BE49-F238E27FC236}">
                <a16:creationId xmlns:a16="http://schemas.microsoft.com/office/drawing/2014/main" id="{C789138E-BD56-02A8-DD37-FF9D0B26FB5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 r="6988" b="13752"/>
          <a:stretch/>
        </p:blipFill>
        <p:spPr bwMode="auto">
          <a:xfrm>
            <a:off x="7777572" y="4947983"/>
            <a:ext cx="1336533" cy="14867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DA226C5-6D7D-E75C-0D5E-873C4AB04576}"/>
              </a:ext>
            </a:extLst>
          </p:cNvPr>
          <p:cNvSpPr txBox="1"/>
          <p:nvPr/>
        </p:nvSpPr>
        <p:spPr>
          <a:xfrm>
            <a:off x="7810212" y="6376247"/>
            <a:ext cx="1278027" cy="480131"/>
          </a:xfrm>
          <a:prstGeom prst="rect">
            <a:avLst/>
          </a:prstGeom>
          <a:noFill/>
        </p:spPr>
        <p:txBody>
          <a:bodyPr wrap="square">
            <a:spAutoFit/>
          </a:bodyPr>
          <a:lstStyle/>
          <a:p>
            <a:pPr algn="ctr">
              <a:lnSpc>
                <a:spcPct val="90000"/>
              </a:lnSpc>
            </a:pPr>
            <a:r>
              <a:rPr lang="el-GR" sz="1400" dirty="0"/>
              <a:t>Πετούμενου Δέσποινα</a:t>
            </a:r>
          </a:p>
        </p:txBody>
      </p:sp>
      <p:sp>
        <p:nvSpPr>
          <p:cNvPr id="31" name="TextBox 30">
            <a:extLst>
              <a:ext uri="{FF2B5EF4-FFF2-40B4-BE49-F238E27FC236}">
                <a16:creationId xmlns:a16="http://schemas.microsoft.com/office/drawing/2014/main" id="{533AE9AC-F44F-3391-AEDB-A83A05C1C62F}"/>
              </a:ext>
            </a:extLst>
          </p:cNvPr>
          <p:cNvSpPr txBox="1"/>
          <p:nvPr/>
        </p:nvSpPr>
        <p:spPr>
          <a:xfrm>
            <a:off x="10536597" y="6418454"/>
            <a:ext cx="1289691" cy="480131"/>
          </a:xfrm>
          <a:prstGeom prst="rect">
            <a:avLst/>
          </a:prstGeom>
          <a:noFill/>
        </p:spPr>
        <p:txBody>
          <a:bodyPr wrap="square">
            <a:spAutoFit/>
          </a:bodyPr>
          <a:lstStyle/>
          <a:p>
            <a:pPr algn="ctr">
              <a:lnSpc>
                <a:spcPct val="90000"/>
              </a:lnSpc>
            </a:pPr>
            <a:r>
              <a:rPr lang="el-GR" sz="1400" dirty="0" err="1"/>
              <a:t>Μπαρτζιάλης</a:t>
            </a:r>
            <a:r>
              <a:rPr lang="el-GR" sz="1400" dirty="0"/>
              <a:t> Δημήτριος</a:t>
            </a:r>
          </a:p>
        </p:txBody>
      </p:sp>
      <p:pic>
        <p:nvPicPr>
          <p:cNvPr id="6" name="Εικόνα 5">
            <a:extLst>
              <a:ext uri="{FF2B5EF4-FFF2-40B4-BE49-F238E27FC236}">
                <a16:creationId xmlns:a16="http://schemas.microsoft.com/office/drawing/2014/main" id="{88CB89D8-5363-FA9E-981D-4EF7C6069104}"/>
              </a:ext>
            </a:extLst>
          </p:cNvPr>
          <p:cNvPicPr>
            <a:picLocks noChangeAspect="1"/>
          </p:cNvPicPr>
          <p:nvPr/>
        </p:nvPicPr>
        <p:blipFill rotWithShape="1">
          <a:blip r:embed="rId14"/>
          <a:srcRect l="17482" t="9188" r="21284" b="366"/>
          <a:stretch/>
        </p:blipFill>
        <p:spPr>
          <a:xfrm>
            <a:off x="10526606" y="4909956"/>
            <a:ext cx="1353638" cy="1508498"/>
          </a:xfrm>
          <a:prstGeom prst="rect">
            <a:avLst/>
          </a:prstGeom>
        </p:spPr>
      </p:pic>
    </p:spTree>
    <p:extLst>
      <p:ext uri="{BB962C8B-B14F-4D97-AF65-F5344CB8AC3E}">
        <p14:creationId xmlns:p14="http://schemas.microsoft.com/office/powerpoint/2010/main" val="7495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4F4664-AB33-0EA5-E0EC-D7898C816405}"/>
              </a:ext>
            </a:extLst>
          </p:cNvPr>
          <p:cNvSpPr>
            <a:spLocks noGrp="1"/>
          </p:cNvSpPr>
          <p:nvPr>
            <p:ph type="ctrTitle"/>
          </p:nvPr>
        </p:nvSpPr>
        <p:spPr>
          <a:xfrm>
            <a:off x="0" y="719448"/>
            <a:ext cx="12192000" cy="532028"/>
          </a:xfrm>
        </p:spPr>
        <p:txBody>
          <a:bodyPr>
            <a:noAutofit/>
          </a:bodyPr>
          <a:lstStyle/>
          <a:p>
            <a:pPr>
              <a:lnSpc>
                <a:spcPct val="114000"/>
              </a:lnSpc>
            </a:pPr>
            <a:r>
              <a:rPr lang="el-GR" sz="2200" b="1" dirty="0">
                <a:solidFill>
                  <a:srgbClr val="009999"/>
                </a:solidFill>
              </a:rPr>
              <a:t>Προσκεκλημένοι Ομιλητές</a:t>
            </a: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995057" y="70518"/>
            <a:ext cx="4125686"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Βιωσιμότητα του ΠΜΣ</a:t>
            </a:r>
            <a:endParaRPr lang="en-IN" sz="3200" b="1" kern="0" dirty="0">
              <a:solidFill>
                <a:srgbClr val="009999"/>
              </a:solidFill>
              <a:latin typeface="+mj-lt"/>
              <a:cs typeface="Arial" panose="020B0604020202020204" pitchFamily="34" charset="0"/>
              <a:sym typeface="Arial"/>
            </a:endParaRP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3.</a:t>
            </a:r>
          </a:p>
        </p:txBody>
      </p:sp>
      <p:sp>
        <p:nvSpPr>
          <p:cNvPr id="4" name="Ορθογώνιο: Στρογγύλεμα γωνιών 3">
            <a:extLst>
              <a:ext uri="{FF2B5EF4-FFF2-40B4-BE49-F238E27FC236}">
                <a16:creationId xmlns:a16="http://schemas.microsoft.com/office/drawing/2014/main" id="{9F21DAB9-07FA-562F-5019-5B5FACA246E7}"/>
              </a:ext>
            </a:extLst>
          </p:cNvPr>
          <p:cNvSpPr/>
          <p:nvPr/>
        </p:nvSpPr>
        <p:spPr>
          <a:xfrm>
            <a:off x="596810" y="1344506"/>
            <a:ext cx="1993995" cy="3249038"/>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i="0" u="none" strike="noStrike" baseline="0" dirty="0">
                <a:solidFill>
                  <a:schemeClr val="bg1"/>
                </a:solidFill>
                <a:latin typeface="Calibri" panose="020F0502020204030204" pitchFamily="34" charset="0"/>
              </a:rPr>
              <a:t>Μέλη Δ.Ε.Π., Ε.Ε.Π., Ε.ΔΙ.Π. και Ε.Τ.Ε.Π. του Τμήματος ή άλλων Τμημάτων του ίδιου ή άλλου Α.Ε.Ι.</a:t>
            </a:r>
            <a:endParaRPr lang="el-GR" sz="1600" dirty="0">
              <a:solidFill>
                <a:schemeClr val="bg1"/>
              </a:solidFill>
            </a:endParaRPr>
          </a:p>
        </p:txBody>
      </p:sp>
      <p:sp>
        <p:nvSpPr>
          <p:cNvPr id="7" name="Ορθογώνιο: Στρογγύλεμα γωνιών 6">
            <a:extLst>
              <a:ext uri="{FF2B5EF4-FFF2-40B4-BE49-F238E27FC236}">
                <a16:creationId xmlns:a16="http://schemas.microsoft.com/office/drawing/2014/main" id="{43C20B32-648B-AFDD-17A6-70BED5B9CD7E}"/>
              </a:ext>
            </a:extLst>
          </p:cNvPr>
          <p:cNvSpPr/>
          <p:nvPr/>
        </p:nvSpPr>
        <p:spPr>
          <a:xfrm>
            <a:off x="2824622" y="1344506"/>
            <a:ext cx="1993995" cy="3249038"/>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i="0" u="none" strike="noStrike" baseline="0" dirty="0">
                <a:solidFill>
                  <a:schemeClr val="bg1"/>
                </a:solidFill>
                <a:latin typeface="Calibri" panose="020F0502020204030204" pitchFamily="34" charset="0"/>
              </a:rPr>
              <a:t>Ομότιμοι Καθηγητές ή </a:t>
            </a:r>
            <a:r>
              <a:rPr lang="el-GR" sz="1600" b="0" i="0" u="none" strike="noStrike" baseline="0" dirty="0" err="1">
                <a:solidFill>
                  <a:schemeClr val="bg1"/>
                </a:solidFill>
                <a:latin typeface="Calibri" panose="020F0502020204030204" pitchFamily="34" charset="0"/>
              </a:rPr>
              <a:t>αφυπηρετήσαντα</a:t>
            </a:r>
            <a:r>
              <a:rPr lang="el-GR" sz="1600" b="0" i="0" u="none" strike="noStrike" baseline="0" dirty="0">
                <a:solidFill>
                  <a:schemeClr val="bg1"/>
                </a:solidFill>
                <a:latin typeface="Calibri" panose="020F0502020204030204" pitchFamily="34" charset="0"/>
              </a:rPr>
              <a:t> μέλη Δ.Ε.Π. του Τμήματος ή άλλων Τμημάτων του ιδίου ή άλλου Α.Ε.Ι. </a:t>
            </a:r>
          </a:p>
          <a:p>
            <a:pPr algn="ctr"/>
            <a:endParaRPr lang="el-GR" sz="1600" dirty="0">
              <a:solidFill>
                <a:schemeClr val="bg1"/>
              </a:solidFill>
            </a:endParaRPr>
          </a:p>
        </p:txBody>
      </p:sp>
      <p:sp>
        <p:nvSpPr>
          <p:cNvPr id="10" name="Ορθογώνιο: Στρογγύλεμα γωνιών 9">
            <a:extLst>
              <a:ext uri="{FF2B5EF4-FFF2-40B4-BE49-F238E27FC236}">
                <a16:creationId xmlns:a16="http://schemas.microsoft.com/office/drawing/2014/main" id="{74D7C552-0FEA-F7BC-0D2D-1231643CD9A5}"/>
              </a:ext>
            </a:extLst>
          </p:cNvPr>
          <p:cNvSpPr/>
          <p:nvPr/>
        </p:nvSpPr>
        <p:spPr>
          <a:xfrm>
            <a:off x="5052435" y="1344506"/>
            <a:ext cx="1993995" cy="3249038"/>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i="0" u="none" strike="noStrike" baseline="0" dirty="0">
                <a:solidFill>
                  <a:schemeClr val="bg1"/>
                </a:solidFill>
                <a:latin typeface="Calibri" panose="020F0502020204030204" pitchFamily="34" charset="0"/>
              </a:rPr>
              <a:t>Συνεργαζόμενοι καθηγητές – Εντεταλμένοι διδάσκοντες </a:t>
            </a:r>
          </a:p>
          <a:p>
            <a:pPr algn="ctr"/>
            <a:endParaRPr lang="el-GR" sz="1600" dirty="0">
              <a:solidFill>
                <a:schemeClr val="bg1"/>
              </a:solidFill>
            </a:endParaRPr>
          </a:p>
        </p:txBody>
      </p:sp>
      <p:sp>
        <p:nvSpPr>
          <p:cNvPr id="11" name="Ορθογώνιο: Στρογγύλεμα γωνιών 10">
            <a:extLst>
              <a:ext uri="{FF2B5EF4-FFF2-40B4-BE49-F238E27FC236}">
                <a16:creationId xmlns:a16="http://schemas.microsoft.com/office/drawing/2014/main" id="{381F3681-F46E-BCE3-87F5-8CCC704027C6}"/>
              </a:ext>
            </a:extLst>
          </p:cNvPr>
          <p:cNvSpPr/>
          <p:nvPr/>
        </p:nvSpPr>
        <p:spPr>
          <a:xfrm>
            <a:off x="7280248" y="1344506"/>
            <a:ext cx="1993995" cy="3249038"/>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i="0" u="none" strike="noStrike" baseline="0" dirty="0">
                <a:solidFill>
                  <a:schemeClr val="bg1"/>
                </a:solidFill>
                <a:latin typeface="Calibri" panose="020F0502020204030204" pitchFamily="34" charset="0"/>
              </a:rPr>
              <a:t>Επισκέπτες καθηγητές ή επισκέπτες ερευνητές </a:t>
            </a:r>
          </a:p>
          <a:p>
            <a:pPr algn="ctr"/>
            <a:endParaRPr lang="el-GR" sz="1600" dirty="0">
              <a:solidFill>
                <a:schemeClr val="bg1"/>
              </a:solidFill>
            </a:endParaRPr>
          </a:p>
        </p:txBody>
      </p:sp>
      <p:sp>
        <p:nvSpPr>
          <p:cNvPr id="12" name="Ορθογώνιο: Στρογγύλεμα γωνιών 11">
            <a:extLst>
              <a:ext uri="{FF2B5EF4-FFF2-40B4-BE49-F238E27FC236}">
                <a16:creationId xmlns:a16="http://schemas.microsoft.com/office/drawing/2014/main" id="{FA0D5DDB-9A69-C359-7630-4A55834C8106}"/>
              </a:ext>
            </a:extLst>
          </p:cNvPr>
          <p:cNvSpPr/>
          <p:nvPr/>
        </p:nvSpPr>
        <p:spPr>
          <a:xfrm>
            <a:off x="9503570" y="1344506"/>
            <a:ext cx="1993995" cy="3249038"/>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0" i="0" u="none" strike="noStrike" baseline="0" dirty="0">
                <a:solidFill>
                  <a:schemeClr val="bg1"/>
                </a:solidFill>
                <a:latin typeface="Calibri" panose="020F0502020204030204" pitchFamily="34" charset="0"/>
              </a:rPr>
              <a:t>Επιστήμονες αναγνωρισμένου κύρους, οι οποίοι διαθέτουν εξειδικευμένες γνώσεις και σχετική εμπειρία στο γνωστικό αντικείμενο του Π.Μ.Σ.</a:t>
            </a:r>
            <a:endParaRPr lang="el-GR" sz="1600" dirty="0">
              <a:solidFill>
                <a:schemeClr val="bg1"/>
              </a:solidFill>
            </a:endParaRPr>
          </a:p>
        </p:txBody>
      </p:sp>
      <p:sp>
        <p:nvSpPr>
          <p:cNvPr id="13" name="Βέλος: Δεξιό 12">
            <a:extLst>
              <a:ext uri="{FF2B5EF4-FFF2-40B4-BE49-F238E27FC236}">
                <a16:creationId xmlns:a16="http://schemas.microsoft.com/office/drawing/2014/main" id="{104909F7-3AC3-A2ED-9600-3639246E2733}"/>
              </a:ext>
            </a:extLst>
          </p:cNvPr>
          <p:cNvSpPr/>
          <p:nvPr/>
        </p:nvSpPr>
        <p:spPr>
          <a:xfrm>
            <a:off x="596811" y="4698462"/>
            <a:ext cx="10937590" cy="532028"/>
          </a:xfrm>
          <a:prstGeom prst="rightArrow">
            <a:avLst/>
          </a:prstGeom>
          <a:pattFill prst="pct20">
            <a:fgClr>
              <a:srgbClr val="009999"/>
            </a:fgClr>
            <a:bgClr>
              <a:schemeClr val="bg1"/>
            </a:bgClr>
          </a:patt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Στρογγύλεμα γωνιών 13">
            <a:extLst>
              <a:ext uri="{FF2B5EF4-FFF2-40B4-BE49-F238E27FC236}">
                <a16:creationId xmlns:a16="http://schemas.microsoft.com/office/drawing/2014/main" id="{BEA30551-ED07-F0F6-184D-24CB43927CEC}"/>
              </a:ext>
            </a:extLst>
          </p:cNvPr>
          <p:cNvSpPr/>
          <p:nvPr/>
        </p:nvSpPr>
        <p:spPr>
          <a:xfrm>
            <a:off x="593158" y="5326584"/>
            <a:ext cx="10937590" cy="991065"/>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i="0" u="none" strike="noStrike" baseline="0" dirty="0">
                <a:solidFill>
                  <a:schemeClr val="bg1"/>
                </a:solidFill>
                <a:latin typeface="Calibri" panose="020F0502020204030204" pitchFamily="34" charset="0"/>
              </a:rPr>
              <a:t>Με απόφαση της Συνέλευσης του Τμήματος, δύναται να ανατίθεται επικουρικό διδακτικό έργο στους υποψήφιους διδάκτορες του Τμήματος ή της Σχολής, υπό την επίβλεψη διδάσκοντος του Π.Μ.Σ.</a:t>
            </a:r>
            <a:endParaRPr lang="el-GR" sz="1600" dirty="0">
              <a:solidFill>
                <a:schemeClr val="bg1"/>
              </a:solidFill>
            </a:endParaRPr>
          </a:p>
        </p:txBody>
      </p:sp>
    </p:spTree>
    <p:extLst>
      <p:ext uri="{BB962C8B-B14F-4D97-AF65-F5344CB8AC3E}">
        <p14:creationId xmlns:p14="http://schemas.microsoft.com/office/powerpoint/2010/main" val="1158206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995057" y="70518"/>
            <a:ext cx="4125686"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Βιωσιμότητα του ΠΜΣ</a:t>
            </a:r>
            <a:endParaRPr lang="en-IN" sz="3200" b="1" kern="0" dirty="0">
              <a:solidFill>
                <a:srgbClr val="009999"/>
              </a:solidFill>
              <a:latin typeface="+mj-lt"/>
              <a:cs typeface="Arial" panose="020B0604020202020204" pitchFamily="34" charset="0"/>
              <a:sym typeface="Arial"/>
            </a:endParaRP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3.</a:t>
            </a:r>
          </a:p>
        </p:txBody>
      </p:sp>
      <p:pic>
        <p:nvPicPr>
          <p:cNvPr id="16" name="Εικόνα 15">
            <a:extLst>
              <a:ext uri="{FF2B5EF4-FFF2-40B4-BE49-F238E27FC236}">
                <a16:creationId xmlns:a16="http://schemas.microsoft.com/office/drawing/2014/main" id="{A974C157-909B-BDED-3787-25921629B2E8}"/>
              </a:ext>
            </a:extLst>
          </p:cNvPr>
          <p:cNvPicPr>
            <a:picLocks noChangeAspect="1"/>
          </p:cNvPicPr>
          <p:nvPr/>
        </p:nvPicPr>
        <p:blipFill rotWithShape="1">
          <a:blip r:embed="rId2"/>
          <a:srcRect l="14355" t="23930" r="15887" b="25150"/>
          <a:stretch/>
        </p:blipFill>
        <p:spPr>
          <a:xfrm>
            <a:off x="1562997" y="1379331"/>
            <a:ext cx="8964428" cy="3679042"/>
          </a:xfrm>
          <a:prstGeom prst="rect">
            <a:avLst/>
          </a:prstGeom>
        </p:spPr>
      </p:pic>
      <p:grpSp>
        <p:nvGrpSpPr>
          <p:cNvPr id="19" name="Ομάδα 18">
            <a:extLst>
              <a:ext uri="{FF2B5EF4-FFF2-40B4-BE49-F238E27FC236}">
                <a16:creationId xmlns:a16="http://schemas.microsoft.com/office/drawing/2014/main" id="{E1174F65-739B-8547-266C-2F1E9E6A249C}"/>
              </a:ext>
            </a:extLst>
          </p:cNvPr>
          <p:cNvGrpSpPr/>
          <p:nvPr/>
        </p:nvGrpSpPr>
        <p:grpSpPr>
          <a:xfrm>
            <a:off x="4294407" y="3124211"/>
            <a:ext cx="3708991" cy="583660"/>
            <a:chOff x="4066157" y="3367411"/>
            <a:chExt cx="3579780" cy="583660"/>
          </a:xfrm>
        </p:grpSpPr>
        <p:sp>
          <p:nvSpPr>
            <p:cNvPr id="18" name="Παραλληλόγραμμο 17">
              <a:extLst>
                <a:ext uri="{FF2B5EF4-FFF2-40B4-BE49-F238E27FC236}">
                  <a16:creationId xmlns:a16="http://schemas.microsoft.com/office/drawing/2014/main" id="{4F8AF942-9DDC-300C-1767-3CC09A553551}"/>
                </a:ext>
              </a:extLst>
            </p:cNvPr>
            <p:cNvSpPr/>
            <p:nvPr/>
          </p:nvSpPr>
          <p:spPr>
            <a:xfrm>
              <a:off x="4066157" y="3367411"/>
              <a:ext cx="3579780" cy="583660"/>
            </a:xfrm>
            <a:prstGeom prst="parallelogram">
              <a:avLst>
                <a:gd name="adj" fmla="val 58333"/>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a:extLst>
                <a:ext uri="{FF2B5EF4-FFF2-40B4-BE49-F238E27FC236}">
                  <a16:creationId xmlns:a16="http://schemas.microsoft.com/office/drawing/2014/main" id="{070A5A87-44C4-CA10-A231-9C3A6B3C5D47}"/>
                </a:ext>
              </a:extLst>
            </p:cNvPr>
            <p:cNvSpPr txBox="1"/>
            <p:nvPr/>
          </p:nvSpPr>
          <p:spPr>
            <a:xfrm>
              <a:off x="4099363" y="3445235"/>
              <a:ext cx="3529929" cy="446276"/>
            </a:xfrm>
            <a:prstGeom prst="rect">
              <a:avLst/>
            </a:prstGeom>
            <a:noFill/>
          </p:spPr>
          <p:txBody>
            <a:bodyPr wrap="square" rtlCol="0">
              <a:spAutoFit/>
            </a:bodyPr>
            <a:lstStyle/>
            <a:p>
              <a:pPr algn="ctr"/>
              <a:r>
                <a:rPr lang="el-GR" sz="2300" dirty="0">
                  <a:solidFill>
                    <a:schemeClr val="tx1">
                      <a:lumMod val="65000"/>
                      <a:lumOff val="35000"/>
                    </a:schemeClr>
                  </a:solidFill>
                </a:rPr>
                <a:t>Υποχρεώσεις Διδασκόντων</a:t>
              </a:r>
            </a:p>
          </p:txBody>
        </p:sp>
      </p:grpSp>
      <p:sp>
        <p:nvSpPr>
          <p:cNvPr id="2" name="TextBox 1">
            <a:extLst>
              <a:ext uri="{FF2B5EF4-FFF2-40B4-BE49-F238E27FC236}">
                <a16:creationId xmlns:a16="http://schemas.microsoft.com/office/drawing/2014/main" id="{43FDE100-9BBA-1050-7269-8992F0B42AF3}"/>
              </a:ext>
            </a:extLst>
          </p:cNvPr>
          <p:cNvSpPr txBox="1"/>
          <p:nvPr/>
        </p:nvSpPr>
        <p:spPr>
          <a:xfrm>
            <a:off x="280088" y="4842594"/>
            <a:ext cx="5579204" cy="1964640"/>
          </a:xfrm>
          <a:prstGeom prst="rect">
            <a:avLst/>
          </a:prstGeom>
          <a:noFill/>
        </p:spPr>
        <p:txBody>
          <a:bodyPr wrap="square" rtlCol="0">
            <a:spAutoFit/>
          </a:bodyPr>
          <a:lstStyle/>
          <a:p>
            <a:pPr>
              <a:spcAft>
                <a:spcPts val="600"/>
              </a:spcAft>
            </a:pPr>
            <a:r>
              <a:rPr lang="el-GR" sz="2000" dirty="0">
                <a:solidFill>
                  <a:srgbClr val="FFC000"/>
                </a:solidFill>
              </a:rPr>
              <a:t>Συνεργασία</a:t>
            </a:r>
            <a:endParaRPr lang="en-US" sz="2400" dirty="0">
              <a:solidFill>
                <a:srgbClr val="FFC000"/>
              </a:solidFill>
            </a:endParaRPr>
          </a:p>
          <a:p>
            <a:pPr marL="174625" indent="-174625">
              <a:spcAft>
                <a:spcPts val="400"/>
              </a:spcAft>
              <a:buFont typeface="Wingdings" panose="05000000000000000000" pitchFamily="2" charset="2"/>
              <a:buChar char="§"/>
            </a:pPr>
            <a:r>
              <a:rPr lang="el-GR" sz="1500" dirty="0"/>
              <a:t>Ανακοίνωση ωρών γραφείου (αρχή εξαμήνου) για θέματα που αφορούν στην εκπαιδευτική και ερευνητική διαδικασία.</a:t>
            </a:r>
          </a:p>
          <a:p>
            <a:pPr marL="174625" indent="-174625">
              <a:spcAft>
                <a:spcPts val="400"/>
              </a:spcAft>
              <a:buFont typeface="Wingdings" panose="05000000000000000000" pitchFamily="2" charset="2"/>
              <a:buChar char="§"/>
            </a:pPr>
            <a:r>
              <a:rPr lang="el-GR" sz="1500" dirty="0"/>
              <a:t>Έκδοση των αποτελεσμάτων των εξετάσεων το αργότερο εντός 20 ημερών από την ημέρα διεξαγωγής της εξέτασης.</a:t>
            </a:r>
          </a:p>
          <a:p>
            <a:pPr marL="174625" indent="-174625">
              <a:spcAft>
                <a:spcPts val="400"/>
              </a:spcAft>
              <a:buFont typeface="Wingdings" panose="05000000000000000000" pitchFamily="2" charset="2"/>
              <a:buChar char="§"/>
            </a:pPr>
            <a:r>
              <a:rPr lang="el-GR" sz="1500" dirty="0"/>
              <a:t>Ανάρτηση στην πλατφόρμα UTH e-</a:t>
            </a:r>
            <a:r>
              <a:rPr lang="el-GR" sz="1500" dirty="0" err="1"/>
              <a:t>Class</a:t>
            </a:r>
            <a:r>
              <a:rPr lang="el-GR" sz="1500" dirty="0"/>
              <a:t> του απαιτούμενου υλικού για την κατανόηση της ύλης των μαθημάτων.</a:t>
            </a:r>
          </a:p>
        </p:txBody>
      </p:sp>
      <p:sp>
        <p:nvSpPr>
          <p:cNvPr id="3" name="TextBox 2">
            <a:extLst>
              <a:ext uri="{FF2B5EF4-FFF2-40B4-BE49-F238E27FC236}">
                <a16:creationId xmlns:a16="http://schemas.microsoft.com/office/drawing/2014/main" id="{039D583D-B0A1-0AEC-10B6-7E9224BFF9BE}"/>
              </a:ext>
            </a:extLst>
          </p:cNvPr>
          <p:cNvSpPr txBox="1"/>
          <p:nvPr/>
        </p:nvSpPr>
        <p:spPr>
          <a:xfrm>
            <a:off x="280088" y="668200"/>
            <a:ext cx="5352227" cy="1220847"/>
          </a:xfrm>
          <a:prstGeom prst="rect">
            <a:avLst/>
          </a:prstGeom>
          <a:noFill/>
        </p:spPr>
        <p:txBody>
          <a:bodyPr wrap="square" rtlCol="0">
            <a:spAutoFit/>
          </a:bodyPr>
          <a:lstStyle/>
          <a:p>
            <a:pPr>
              <a:spcAft>
                <a:spcPts val="600"/>
              </a:spcAft>
            </a:pPr>
            <a:r>
              <a:rPr lang="el-GR" sz="2000" dirty="0">
                <a:solidFill>
                  <a:srgbClr val="CC3300"/>
                </a:solidFill>
              </a:rPr>
              <a:t>Οργάνωση</a:t>
            </a:r>
            <a:endParaRPr lang="en-US" sz="2400" dirty="0">
              <a:solidFill>
                <a:srgbClr val="CC3300"/>
              </a:solidFill>
            </a:endParaRPr>
          </a:p>
          <a:p>
            <a:pPr marL="174625" indent="-174625">
              <a:spcAft>
                <a:spcPts val="400"/>
              </a:spcAft>
              <a:buFont typeface="Wingdings" panose="05000000000000000000" pitchFamily="2" charset="2"/>
              <a:buChar char="§"/>
            </a:pPr>
            <a:r>
              <a:rPr lang="el-GR" sz="1500" dirty="0"/>
              <a:t>Έκδοση και ανακοίνωση αναλυτικού διαγράμματος με τη διάρθρωση της ύλης του μαθήματος και σχετική βιβλιογραφία.</a:t>
            </a:r>
          </a:p>
          <a:p>
            <a:pPr marL="174625" indent="-174625">
              <a:spcAft>
                <a:spcPts val="400"/>
              </a:spcAft>
              <a:buFont typeface="Wingdings" panose="05000000000000000000" pitchFamily="2" charset="2"/>
              <a:buChar char="§"/>
            </a:pPr>
            <a:r>
              <a:rPr lang="el-GR" sz="1500" dirty="0"/>
              <a:t>Ανακοίνωση του τρόπου αξιολόγησης των φοιτητών.</a:t>
            </a:r>
          </a:p>
        </p:txBody>
      </p:sp>
      <p:sp>
        <p:nvSpPr>
          <p:cNvPr id="4" name="TextBox 3">
            <a:extLst>
              <a:ext uri="{FF2B5EF4-FFF2-40B4-BE49-F238E27FC236}">
                <a16:creationId xmlns:a16="http://schemas.microsoft.com/office/drawing/2014/main" id="{0E1FDD71-8B9F-37D6-79CB-FEBCBF368FAC}"/>
              </a:ext>
            </a:extLst>
          </p:cNvPr>
          <p:cNvSpPr txBox="1"/>
          <p:nvPr/>
        </p:nvSpPr>
        <p:spPr>
          <a:xfrm>
            <a:off x="6224400" y="668199"/>
            <a:ext cx="5808715" cy="1220847"/>
          </a:xfrm>
          <a:prstGeom prst="rect">
            <a:avLst/>
          </a:prstGeom>
          <a:noFill/>
        </p:spPr>
        <p:txBody>
          <a:bodyPr wrap="square" rtlCol="0">
            <a:spAutoFit/>
          </a:bodyPr>
          <a:lstStyle/>
          <a:p>
            <a:pPr>
              <a:spcAft>
                <a:spcPts val="600"/>
              </a:spcAft>
            </a:pPr>
            <a:r>
              <a:rPr lang="el-GR" sz="2000" dirty="0">
                <a:solidFill>
                  <a:schemeClr val="accent6"/>
                </a:solidFill>
              </a:rPr>
              <a:t>Καθοδήγηση</a:t>
            </a:r>
            <a:endParaRPr lang="en-US" sz="2400" dirty="0">
              <a:solidFill>
                <a:schemeClr val="accent6"/>
              </a:solidFill>
            </a:endParaRPr>
          </a:p>
          <a:p>
            <a:pPr marL="174625" indent="-174625">
              <a:spcAft>
                <a:spcPts val="400"/>
              </a:spcAft>
              <a:buFont typeface="Wingdings" panose="05000000000000000000" pitchFamily="2" charset="2"/>
              <a:buChar char="§"/>
            </a:pPr>
            <a:r>
              <a:rPr lang="el-GR" sz="1500" dirty="0"/>
              <a:t>Σύνδεση θεωρητικής εκπαίδευσης με την εργαστηριακή.</a:t>
            </a:r>
          </a:p>
          <a:p>
            <a:pPr marL="174625" indent="-174625">
              <a:spcAft>
                <a:spcPts val="400"/>
              </a:spcAft>
              <a:buFont typeface="Wingdings" panose="05000000000000000000" pitchFamily="2" charset="2"/>
              <a:buChar char="§"/>
            </a:pPr>
            <a:r>
              <a:rPr lang="el-GR" sz="1500" dirty="0"/>
              <a:t>Ουσιαστική συμβολή στο σχεδιασμό και επίβλεψη της διπλωματικής εργασίας.</a:t>
            </a:r>
          </a:p>
        </p:txBody>
      </p:sp>
      <p:sp>
        <p:nvSpPr>
          <p:cNvPr id="6" name="TextBox 5">
            <a:extLst>
              <a:ext uri="{FF2B5EF4-FFF2-40B4-BE49-F238E27FC236}">
                <a16:creationId xmlns:a16="http://schemas.microsoft.com/office/drawing/2014/main" id="{AC157331-5BCB-75A9-BEE7-16DE717A7B24}"/>
              </a:ext>
            </a:extLst>
          </p:cNvPr>
          <p:cNvSpPr txBox="1"/>
          <p:nvPr/>
        </p:nvSpPr>
        <p:spPr>
          <a:xfrm>
            <a:off x="6453911" y="4847002"/>
            <a:ext cx="5579204" cy="1220847"/>
          </a:xfrm>
          <a:prstGeom prst="rect">
            <a:avLst/>
          </a:prstGeom>
          <a:noFill/>
        </p:spPr>
        <p:txBody>
          <a:bodyPr wrap="square" rtlCol="0">
            <a:spAutoFit/>
          </a:bodyPr>
          <a:lstStyle/>
          <a:p>
            <a:pPr>
              <a:spcAft>
                <a:spcPts val="600"/>
              </a:spcAft>
            </a:pPr>
            <a:r>
              <a:rPr lang="el-GR" sz="2000" dirty="0">
                <a:solidFill>
                  <a:srgbClr val="660033"/>
                </a:solidFill>
              </a:rPr>
              <a:t>Λοιπές</a:t>
            </a:r>
            <a:endParaRPr lang="en-US" sz="2400" dirty="0">
              <a:solidFill>
                <a:srgbClr val="660033"/>
              </a:solidFill>
            </a:endParaRPr>
          </a:p>
          <a:p>
            <a:pPr marL="174625" indent="-174625">
              <a:spcAft>
                <a:spcPts val="400"/>
              </a:spcAft>
              <a:buFont typeface="Wingdings" panose="05000000000000000000" pitchFamily="2" charset="2"/>
              <a:buChar char="§"/>
            </a:pPr>
            <a:r>
              <a:rPr lang="el-GR" sz="1500" dirty="0"/>
              <a:t>Συμμετοχή στις διοικητικές δραστηριότητες που συντελούν στην απρόσκοπτη υλοποίηση του ΠΜΣ.</a:t>
            </a:r>
          </a:p>
          <a:p>
            <a:pPr marL="174625" indent="-174625">
              <a:spcAft>
                <a:spcPts val="400"/>
              </a:spcAft>
              <a:buFont typeface="Wingdings" panose="05000000000000000000" pitchFamily="2" charset="2"/>
              <a:buChar char="§"/>
            </a:pPr>
            <a:r>
              <a:rPr lang="el-GR" sz="1500" dirty="0"/>
              <a:t>Τήρηση των αποφάσεων των οργάνων διοίκησης.</a:t>
            </a:r>
          </a:p>
        </p:txBody>
      </p:sp>
    </p:spTree>
    <p:extLst>
      <p:ext uri="{BB962C8B-B14F-4D97-AF65-F5344CB8AC3E}">
        <p14:creationId xmlns:p14="http://schemas.microsoft.com/office/powerpoint/2010/main" val="131727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4F4664-AB33-0EA5-E0EC-D7898C816405}"/>
              </a:ext>
            </a:extLst>
          </p:cNvPr>
          <p:cNvSpPr>
            <a:spLocks noGrp="1"/>
          </p:cNvSpPr>
          <p:nvPr>
            <p:ph type="ctrTitle"/>
          </p:nvPr>
        </p:nvSpPr>
        <p:spPr>
          <a:xfrm>
            <a:off x="0" y="719448"/>
            <a:ext cx="12192000" cy="532028"/>
          </a:xfrm>
        </p:spPr>
        <p:txBody>
          <a:bodyPr>
            <a:noAutofit/>
          </a:bodyPr>
          <a:lstStyle/>
          <a:p>
            <a:pPr>
              <a:lnSpc>
                <a:spcPct val="114000"/>
              </a:lnSpc>
            </a:pPr>
            <a:r>
              <a:rPr lang="el-GR" sz="2200" b="1" dirty="0">
                <a:solidFill>
                  <a:srgbClr val="009999"/>
                </a:solidFill>
              </a:rPr>
              <a:t>Υποδομές – Τμήμα ΓΦΠΑΠ</a:t>
            </a: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995057" y="70518"/>
            <a:ext cx="4125686"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Βιωσιμότητα του ΠΜΣ</a:t>
            </a:r>
            <a:endParaRPr lang="en-IN" sz="3200" b="1" kern="0" dirty="0">
              <a:solidFill>
                <a:srgbClr val="009999"/>
              </a:solidFill>
              <a:latin typeface="+mj-lt"/>
              <a:cs typeface="Arial" panose="020B0604020202020204" pitchFamily="34" charset="0"/>
              <a:sym typeface="Arial"/>
            </a:endParaRP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3.</a:t>
            </a:r>
          </a:p>
        </p:txBody>
      </p:sp>
      <p:pic>
        <p:nvPicPr>
          <p:cNvPr id="17410" name="Picture 2" descr="Χαιρετισμός Προέδρου">
            <a:extLst>
              <a:ext uri="{FF2B5EF4-FFF2-40B4-BE49-F238E27FC236}">
                <a16:creationId xmlns:a16="http://schemas.microsoft.com/office/drawing/2014/main" id="{20C754AD-36D2-7220-C3A6-F9BCF3938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4911" y="1468165"/>
            <a:ext cx="5177605" cy="3123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8" name="Picture 10" descr="Επικοινωνία">
            <a:extLst>
              <a:ext uri="{FF2B5EF4-FFF2-40B4-BE49-F238E27FC236}">
                <a16:creationId xmlns:a16="http://schemas.microsoft.com/office/drawing/2014/main" id="{AFE0BD99-2795-0122-EB73-D34280FF9D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88" t="5094" b="13337"/>
          <a:stretch/>
        </p:blipFill>
        <p:spPr bwMode="auto">
          <a:xfrm>
            <a:off x="4644153" y="4396237"/>
            <a:ext cx="4176282" cy="2430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9393EC-3176-EB02-EC33-396E26E4793C}"/>
              </a:ext>
            </a:extLst>
          </p:cNvPr>
          <p:cNvSpPr txBox="1"/>
          <p:nvPr/>
        </p:nvSpPr>
        <p:spPr>
          <a:xfrm>
            <a:off x="301663" y="1459986"/>
            <a:ext cx="6255532" cy="4347472"/>
          </a:xfrm>
          <a:prstGeom prst="rect">
            <a:avLst/>
          </a:prstGeom>
          <a:noFill/>
        </p:spPr>
        <p:txBody>
          <a:bodyPr wrap="square">
            <a:spAutoFit/>
          </a:bodyPr>
          <a:lstStyle/>
          <a:p>
            <a:pPr marL="360363" marR="25400"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Στε</a:t>
            </a:r>
            <a:r>
              <a:rPr lang="el-GR" sz="1800" dirty="0">
                <a:effectLst/>
                <a:ea typeface="Batang" panose="02030600000101010101" pitchFamily="18" charset="-127"/>
              </a:rPr>
              <a:t>γάζεται σε κτίριο στη Ν. Ιωνία Μαγνησίας, </a:t>
            </a:r>
            <a:r>
              <a:rPr lang="el-GR" dirty="0">
                <a:latin typeface="Calibri" panose="020F0502020204030204" pitchFamily="34" charset="0"/>
                <a:ea typeface="Calibri" panose="020F0502020204030204" pitchFamily="34" charset="0"/>
                <a:cs typeface="Times New Roman" panose="02020603050405020304" pitchFamily="18" charset="0"/>
              </a:rPr>
              <a:t>συνολικής επιφάνειας 11.000 τ.μ., όπου λειτουργούν είκοσι (20) θεσμοθετημένα Εργαστήρια με τον απαραίτητο εξοπλισμό και δραστηριοποιείται το σύνολο των μελών Δ.Ε.Π. του Τμήματος. </a:t>
            </a:r>
          </a:p>
          <a:p>
            <a:pPr marL="360363" marR="25400"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Τρία (3) Αμφιθέατρα</a:t>
            </a:r>
          </a:p>
          <a:p>
            <a:pPr marL="360363" marR="25400"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Πέντε (5) αίθουσες διδασκαλίας, χωρητικότητας 60 θέσεων</a:t>
            </a:r>
          </a:p>
          <a:p>
            <a:pPr marL="360363" marR="25400"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Αίθουσα σεμιναρίων</a:t>
            </a:r>
          </a:p>
          <a:p>
            <a:pPr marL="360363" marR="25400"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Αίθουσα Σχεδιαστηρίου</a:t>
            </a:r>
          </a:p>
          <a:p>
            <a:pPr marL="360363" marR="25400"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Παράρτημα βιβλιοθήκης του Π.Θ. </a:t>
            </a:r>
          </a:p>
          <a:p>
            <a:pPr marL="360363" marR="25400"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Αίθουσα Η/Υ εξοπλισμένη με 11 Η/Υ</a:t>
            </a:r>
          </a:p>
          <a:p>
            <a:pPr algn="just">
              <a:spcAft>
                <a:spcPts val="800"/>
              </a:spcAft>
            </a:pPr>
            <a:endParaRPr lang="el-GR" dirty="0"/>
          </a:p>
        </p:txBody>
      </p:sp>
      <p:pic>
        <p:nvPicPr>
          <p:cNvPr id="17422" name="Picture 14" descr="Sustainable Facilities Management for Long-term Business Success">
            <a:extLst>
              <a:ext uri="{FF2B5EF4-FFF2-40B4-BE49-F238E27FC236}">
                <a16:creationId xmlns:a16="http://schemas.microsoft.com/office/drawing/2014/main" id="{6DB7B97D-D9E7-8486-BF94-C53D455F03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96" t="9554" r="8202" b="13901"/>
          <a:stretch/>
        </p:blipFill>
        <p:spPr bwMode="auto">
          <a:xfrm>
            <a:off x="9309957" y="4892901"/>
            <a:ext cx="2129774" cy="156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429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Στρογγύλεμα γωνιών 10">
            <a:extLst>
              <a:ext uri="{FF2B5EF4-FFF2-40B4-BE49-F238E27FC236}">
                <a16:creationId xmlns:a16="http://schemas.microsoft.com/office/drawing/2014/main" id="{85C1093D-1ABF-73CA-CACB-1A71645538EF}"/>
              </a:ext>
            </a:extLst>
          </p:cNvPr>
          <p:cNvSpPr/>
          <p:nvPr/>
        </p:nvSpPr>
        <p:spPr>
          <a:xfrm>
            <a:off x="1146011" y="4746283"/>
            <a:ext cx="6974732" cy="1698060"/>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2" name="Τίτλος 1">
            <a:extLst>
              <a:ext uri="{FF2B5EF4-FFF2-40B4-BE49-F238E27FC236}">
                <a16:creationId xmlns:a16="http://schemas.microsoft.com/office/drawing/2014/main" id="{BE4F4664-AB33-0EA5-E0EC-D7898C816405}"/>
              </a:ext>
            </a:extLst>
          </p:cNvPr>
          <p:cNvSpPr>
            <a:spLocks noGrp="1"/>
          </p:cNvSpPr>
          <p:nvPr>
            <p:ph type="ctrTitle"/>
          </p:nvPr>
        </p:nvSpPr>
        <p:spPr>
          <a:xfrm>
            <a:off x="0" y="719448"/>
            <a:ext cx="12192000" cy="532028"/>
          </a:xfrm>
        </p:spPr>
        <p:txBody>
          <a:bodyPr>
            <a:noAutofit/>
          </a:bodyPr>
          <a:lstStyle/>
          <a:p>
            <a:pPr>
              <a:lnSpc>
                <a:spcPct val="114000"/>
              </a:lnSpc>
            </a:pPr>
            <a:r>
              <a:rPr lang="el-GR" sz="2200" b="1" dirty="0">
                <a:solidFill>
                  <a:srgbClr val="009999"/>
                </a:solidFill>
              </a:rPr>
              <a:t>Υποδομές - Πανεπιστημιακό Αγρόκτημα στο Βελεστίνο</a:t>
            </a: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995057" y="70518"/>
            <a:ext cx="4125686"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Βιωσιμότητα του ΠΜΣ</a:t>
            </a:r>
            <a:endParaRPr lang="en-IN" sz="3200" b="1" kern="0" dirty="0">
              <a:solidFill>
                <a:srgbClr val="009999"/>
              </a:solidFill>
              <a:latin typeface="+mj-lt"/>
              <a:cs typeface="Arial" panose="020B0604020202020204" pitchFamily="34" charset="0"/>
              <a:sym typeface="Arial"/>
            </a:endParaRP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3.</a:t>
            </a:r>
          </a:p>
        </p:txBody>
      </p:sp>
      <p:sp>
        <p:nvSpPr>
          <p:cNvPr id="6" name="TextBox 5">
            <a:extLst>
              <a:ext uri="{FF2B5EF4-FFF2-40B4-BE49-F238E27FC236}">
                <a16:creationId xmlns:a16="http://schemas.microsoft.com/office/drawing/2014/main" id="{149393EC-3176-EB02-EC33-396E26E4793C}"/>
              </a:ext>
            </a:extLst>
          </p:cNvPr>
          <p:cNvSpPr txBox="1"/>
          <p:nvPr/>
        </p:nvSpPr>
        <p:spPr>
          <a:xfrm>
            <a:off x="1146011" y="1727096"/>
            <a:ext cx="6096000" cy="1971374"/>
          </a:xfrm>
          <a:prstGeom prst="rect">
            <a:avLst/>
          </a:prstGeom>
          <a:noFill/>
        </p:spPr>
        <p:txBody>
          <a:bodyPr wrap="square">
            <a:spAutoFit/>
          </a:bodyPr>
          <a:lstStyle/>
          <a:p>
            <a:pPr marL="360363" indent="-360363" algn="just">
              <a:lnSpc>
                <a:spcPct val="107000"/>
              </a:lnSpc>
              <a:spcAft>
                <a:spcPts val="800"/>
              </a:spcAft>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Έκταση 1</a:t>
            </a:r>
            <a:r>
              <a:rPr lang="en-US" sz="1800" dirty="0">
                <a:effectLst/>
                <a:latin typeface="Calibri" panose="020F0502020204030204" pitchFamily="34" charset="0"/>
                <a:ea typeface="Calibri" panose="020F0502020204030204" pitchFamily="34" charset="0"/>
                <a:cs typeface="Times New Roman" panose="02020603050405020304" pitchFamily="18" charset="0"/>
              </a:rPr>
              <a:t>5</a:t>
            </a:r>
            <a:r>
              <a:rPr lang="el-GR" sz="1800" dirty="0">
                <a:effectLst/>
                <a:latin typeface="Calibri" panose="020F0502020204030204" pitchFamily="34" charset="0"/>
                <a:ea typeface="Calibri" panose="020F0502020204030204" pitchFamily="34" charset="0"/>
                <a:cs typeface="Times New Roman" panose="02020603050405020304" pitchFamily="18" charset="0"/>
              </a:rPr>
              <a:t>0 περίπου στρεμμάτων</a:t>
            </a:r>
          </a:p>
          <a:p>
            <a:pPr marL="360363"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Ε</a:t>
            </a:r>
            <a:r>
              <a:rPr lang="el-GR" sz="1800" dirty="0">
                <a:effectLst/>
                <a:latin typeface="Calibri" panose="020F0502020204030204" pitchFamily="34" charset="0"/>
                <a:ea typeface="Calibri" panose="020F0502020204030204" pitchFamily="34" charset="0"/>
                <a:cs typeface="Times New Roman" panose="02020603050405020304" pitchFamily="18" charset="0"/>
              </a:rPr>
              <a:t>ργαστηριακοί χώροι</a:t>
            </a:r>
          </a:p>
          <a:p>
            <a:pPr marL="360363"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Μ</a:t>
            </a:r>
            <a:r>
              <a:rPr lang="el-GR" sz="1800" dirty="0">
                <a:effectLst/>
                <a:latin typeface="Calibri" panose="020F0502020204030204" pitchFamily="34" charset="0"/>
                <a:ea typeface="Calibri" panose="020F0502020204030204" pitchFamily="34" charset="0"/>
                <a:cs typeface="Times New Roman" panose="02020603050405020304" pitchFamily="18" charset="0"/>
              </a:rPr>
              <a:t>ηχανολογικός εξοπλισμός</a:t>
            </a:r>
          </a:p>
          <a:p>
            <a:pPr marL="360363"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Σ</a:t>
            </a:r>
            <a:r>
              <a:rPr lang="el-GR" sz="1800" dirty="0">
                <a:effectLst/>
                <a:latin typeface="Calibri" panose="020F0502020204030204" pitchFamily="34" charset="0"/>
                <a:ea typeface="Calibri" panose="020F0502020204030204" pitchFamily="34" charset="0"/>
                <a:cs typeface="Times New Roman" panose="02020603050405020304" pitchFamily="18" charset="0"/>
              </a:rPr>
              <a:t>ύγχρονα αρδευτικά συστήματα</a:t>
            </a:r>
          </a:p>
          <a:p>
            <a:pPr marL="360363" indent="-360363" algn="just">
              <a:lnSpc>
                <a:spcPct val="107000"/>
              </a:lnSpc>
              <a:spcAft>
                <a:spcPts val="800"/>
              </a:spcAft>
              <a:buFont typeface="Symbol" panose="05050102010706020507" pitchFamily="18"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Θ</a:t>
            </a:r>
            <a:r>
              <a:rPr lang="el-GR" sz="1800" dirty="0">
                <a:effectLst/>
                <a:latin typeface="Calibri" panose="020F0502020204030204" pitchFamily="34" charset="0"/>
                <a:ea typeface="Calibri" panose="020F0502020204030204" pitchFamily="34" charset="0"/>
                <a:cs typeface="Times New Roman" panose="02020603050405020304" pitchFamily="18" charset="0"/>
              </a:rPr>
              <a:t>ερμοκήπια</a:t>
            </a:r>
          </a:p>
        </p:txBody>
      </p:sp>
      <p:pic>
        <p:nvPicPr>
          <p:cNvPr id="18434" name="Picture 2" descr="ΑΓΡΟΚΤΗΜΑ">
            <a:extLst>
              <a:ext uri="{FF2B5EF4-FFF2-40B4-BE49-F238E27FC236}">
                <a16:creationId xmlns:a16="http://schemas.microsoft.com/office/drawing/2014/main" id="{C3DCA451-B882-41B9-4DBE-FBEE466D5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383" y="1461550"/>
            <a:ext cx="4761188" cy="2973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Ιστορία και Φυσιογνωμία του Τμήματος">
            <a:extLst>
              <a:ext uri="{FF2B5EF4-FFF2-40B4-BE49-F238E27FC236}">
                <a16:creationId xmlns:a16="http://schemas.microsoft.com/office/drawing/2014/main" id="{502108D8-3D15-61CB-5CD3-22ACF77F0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7474" y="4485058"/>
            <a:ext cx="3602477" cy="2251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80011F5-62DB-E426-F258-083445C44BC9}"/>
              </a:ext>
            </a:extLst>
          </p:cNvPr>
          <p:cNvSpPr txBox="1"/>
          <p:nvPr/>
        </p:nvSpPr>
        <p:spPr>
          <a:xfrm>
            <a:off x="1379473" y="4870536"/>
            <a:ext cx="6650299" cy="1477328"/>
          </a:xfrm>
          <a:prstGeom prst="rect">
            <a:avLst/>
          </a:prstGeom>
          <a:noFill/>
        </p:spPr>
        <p:txBody>
          <a:bodyPr wrap="square">
            <a:spAutoFit/>
          </a:bodyPr>
          <a:lstStyle/>
          <a:p>
            <a:r>
              <a:rPr lang="el-GR" sz="1800" dirty="0">
                <a:solidFill>
                  <a:schemeClr val="bg1"/>
                </a:solidFill>
                <a:effectLst/>
                <a:latin typeface="Calibri" panose="020F0502020204030204" pitchFamily="34" charset="0"/>
                <a:ea typeface="Calibri" panose="020F0502020204030204" pitchFamily="34" charset="0"/>
              </a:rPr>
              <a:t>Συνολικά, το Τμήμα διαθέτει τις υποδομές που μπορεί να στηρίξουν την υλοποίηση του ΠΜΣ. Τα 20 Εργαστήρια που λειτουργούν στο Τμήμα διαθέτουν τον απαραίτητο εξοπλισμό για τη λειτουργία του ΠΜΣ, την υποστήριξη της εργαστηριακής εκπαίδευσης των φοιτητών καθώς και την εκπόνηση της Μεταπτυχιακής Διατριβής.</a:t>
            </a:r>
            <a:r>
              <a:rPr lang="el-GR" sz="1800" u="sng" dirty="0">
                <a:solidFill>
                  <a:schemeClr val="bg1"/>
                </a:solidFill>
                <a:effectLst/>
                <a:latin typeface="Calibri" panose="020F0502020204030204" pitchFamily="34" charset="0"/>
                <a:ea typeface="MgHelveticaUCPol"/>
                <a:cs typeface="Times New Roman" panose="02020603050405020304" pitchFamily="18" charset="0"/>
              </a:rPr>
              <a:t> </a:t>
            </a:r>
            <a:endParaRPr lang="el-GR" dirty="0">
              <a:solidFill>
                <a:schemeClr val="bg1"/>
              </a:solidFill>
            </a:endParaRPr>
          </a:p>
        </p:txBody>
      </p:sp>
      <p:sp>
        <p:nvSpPr>
          <p:cNvPr id="13" name="Βέλος: Ραβδωτό δεξιό 12">
            <a:extLst>
              <a:ext uri="{FF2B5EF4-FFF2-40B4-BE49-F238E27FC236}">
                <a16:creationId xmlns:a16="http://schemas.microsoft.com/office/drawing/2014/main" id="{A9A3AADF-0DFD-4878-C89B-B3E092980A6E}"/>
              </a:ext>
            </a:extLst>
          </p:cNvPr>
          <p:cNvSpPr/>
          <p:nvPr/>
        </p:nvSpPr>
        <p:spPr>
          <a:xfrm>
            <a:off x="465075" y="5322947"/>
            <a:ext cx="564205" cy="465010"/>
          </a:xfrm>
          <a:prstGeom prst="stripedRightArrow">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0115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2957209" y="70518"/>
            <a:ext cx="6284068"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Ακαδημαϊκή φυσιογνωμία του ΠΜΣ</a:t>
            </a:r>
            <a:endParaRPr lang="en-IN" sz="3200" b="1" kern="0" dirty="0">
              <a:solidFill>
                <a:srgbClr val="009999"/>
              </a:solidFill>
              <a:latin typeface="+mj-lt"/>
              <a:cs typeface="Arial" panose="020B0604020202020204" pitchFamily="34" charset="0"/>
              <a:sym typeface="Arial"/>
            </a:endParaRP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4.</a:t>
            </a:r>
          </a:p>
        </p:txBody>
      </p:sp>
      <p:sp>
        <p:nvSpPr>
          <p:cNvPr id="10" name="TextBox 9">
            <a:extLst>
              <a:ext uri="{FF2B5EF4-FFF2-40B4-BE49-F238E27FC236}">
                <a16:creationId xmlns:a16="http://schemas.microsoft.com/office/drawing/2014/main" id="{1C9B1CDE-5AAB-6D82-E8A9-1CF356C73372}"/>
              </a:ext>
            </a:extLst>
          </p:cNvPr>
          <p:cNvSpPr txBox="1"/>
          <p:nvPr/>
        </p:nvSpPr>
        <p:spPr>
          <a:xfrm>
            <a:off x="602244" y="1961646"/>
            <a:ext cx="10757058" cy="1477328"/>
          </a:xfrm>
          <a:prstGeom prst="rect">
            <a:avLst/>
          </a:prstGeom>
          <a:noFill/>
        </p:spPr>
        <p:txBody>
          <a:bodyPr wrap="square">
            <a:spAutoFit/>
          </a:bodyPr>
          <a:lstStyle/>
          <a:p>
            <a:pPr>
              <a:spcAft>
                <a:spcPts val="1200"/>
              </a:spcAft>
            </a:pPr>
            <a:r>
              <a:rPr lang="el-GR" sz="2000" b="0" i="0" u="none" strike="noStrike" baseline="0" dirty="0">
                <a:solidFill>
                  <a:srgbClr val="000000"/>
                </a:solidFill>
                <a:latin typeface="Calibri" panose="020F0502020204030204" pitchFamily="34" charset="0"/>
              </a:rPr>
              <a:t>Το Π.Μ.Σ. οδηγεί στην απονομή Διπλώματος Μεταπτυχιακών Σπουδών (Δ.Μ.Σ.) με τίτλο: «Μεσογειακά Συστήματα Αγροτικής Παραγωγής» (</a:t>
            </a:r>
            <a:r>
              <a:rPr lang="el-GR" sz="2000" b="0" i="1" u="none" strike="noStrike" baseline="0" dirty="0" err="1">
                <a:solidFill>
                  <a:srgbClr val="000000"/>
                </a:solidFill>
                <a:latin typeface="Calibri" panose="020F0502020204030204" pitchFamily="34" charset="0"/>
              </a:rPr>
              <a:t>MSc</a:t>
            </a:r>
            <a:r>
              <a:rPr lang="el-GR" sz="2000" b="0" i="1" u="none" strike="noStrike" baseline="0" dirty="0">
                <a:solidFill>
                  <a:srgbClr val="000000"/>
                </a:solidFill>
                <a:latin typeface="Calibri" panose="020F0502020204030204" pitchFamily="34" charset="0"/>
              </a:rPr>
              <a:t> in </a:t>
            </a:r>
            <a:r>
              <a:rPr lang="el-GR" sz="2000" b="0" i="1" u="none" strike="noStrike" baseline="0" dirty="0" err="1">
                <a:solidFill>
                  <a:srgbClr val="000000"/>
                </a:solidFill>
                <a:latin typeface="Calibri" panose="020F0502020204030204" pitchFamily="34" charset="0"/>
              </a:rPr>
              <a:t>Mediterranean</a:t>
            </a:r>
            <a:r>
              <a:rPr lang="el-GR" sz="2000" b="0" i="1" u="none" strike="noStrike" baseline="0" dirty="0">
                <a:solidFill>
                  <a:srgbClr val="000000"/>
                </a:solidFill>
                <a:latin typeface="Calibri" panose="020F0502020204030204" pitchFamily="34" charset="0"/>
              </a:rPr>
              <a:t> </a:t>
            </a:r>
            <a:r>
              <a:rPr lang="el-GR" sz="2000" b="0" i="1" u="none" strike="noStrike" baseline="0" dirty="0" err="1">
                <a:solidFill>
                  <a:srgbClr val="000000"/>
                </a:solidFill>
                <a:latin typeface="Calibri" panose="020F0502020204030204" pitchFamily="34" charset="0"/>
              </a:rPr>
              <a:t>Crop</a:t>
            </a:r>
            <a:r>
              <a:rPr lang="el-GR" sz="2000" b="0" i="1" u="none" strike="noStrike" baseline="0" dirty="0">
                <a:solidFill>
                  <a:srgbClr val="000000"/>
                </a:solidFill>
                <a:latin typeface="Calibri" panose="020F0502020204030204" pitchFamily="34" charset="0"/>
              </a:rPr>
              <a:t> </a:t>
            </a:r>
            <a:r>
              <a:rPr lang="el-GR" sz="2000" b="0" i="1" u="none" strike="noStrike" baseline="0" dirty="0" err="1">
                <a:solidFill>
                  <a:srgbClr val="000000"/>
                </a:solidFill>
                <a:latin typeface="Calibri" panose="020F0502020204030204" pitchFamily="34" charset="0"/>
              </a:rPr>
              <a:t>Production</a:t>
            </a:r>
            <a:r>
              <a:rPr lang="el-GR" sz="2000" b="0" i="1" u="none" strike="noStrike" baseline="0" dirty="0">
                <a:solidFill>
                  <a:srgbClr val="000000"/>
                </a:solidFill>
                <a:latin typeface="Calibri" panose="020F0502020204030204" pitchFamily="34" charset="0"/>
              </a:rPr>
              <a:t> Systems</a:t>
            </a:r>
            <a:r>
              <a:rPr lang="el-GR" sz="2000" b="0" i="0" u="none" strike="noStrike" baseline="0" dirty="0">
                <a:solidFill>
                  <a:srgbClr val="000000"/>
                </a:solidFill>
                <a:latin typeface="Calibri" panose="020F0502020204030204" pitchFamily="34" charset="0"/>
              </a:rPr>
              <a:t>), μετά την πλήρη και επιτυχή ολοκλήρωση των σπουδών με βάση το πρόγραμμα σπουδών. </a:t>
            </a:r>
          </a:p>
          <a:p>
            <a:pPr>
              <a:spcAft>
                <a:spcPts val="1200"/>
              </a:spcAft>
            </a:pPr>
            <a:r>
              <a:rPr lang="el-GR" sz="2000" b="0" i="0" u="none" strike="noStrike" baseline="0" dirty="0">
                <a:solidFill>
                  <a:srgbClr val="000000"/>
                </a:solidFill>
                <a:latin typeface="Calibri" panose="020F0502020204030204" pitchFamily="34" charset="0"/>
              </a:rPr>
              <a:t>Στο Π.Μ.Σ. λειτουργούν δύο κατευθύνσεις με τίτλο: </a:t>
            </a:r>
          </a:p>
        </p:txBody>
      </p:sp>
      <p:sp>
        <p:nvSpPr>
          <p:cNvPr id="11" name="Ορθογώνιο: Στρογγύλεμα γωνιών 10">
            <a:extLst>
              <a:ext uri="{FF2B5EF4-FFF2-40B4-BE49-F238E27FC236}">
                <a16:creationId xmlns:a16="http://schemas.microsoft.com/office/drawing/2014/main" id="{6D75880D-C71D-2DCE-9768-35A156619B05}"/>
              </a:ext>
            </a:extLst>
          </p:cNvPr>
          <p:cNvSpPr/>
          <p:nvPr/>
        </p:nvSpPr>
        <p:spPr>
          <a:xfrm>
            <a:off x="1361879" y="3910520"/>
            <a:ext cx="4119339" cy="2003897"/>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b="0" i="0" u="none" strike="noStrike" baseline="0" dirty="0" err="1">
                <a:solidFill>
                  <a:schemeClr val="bg1"/>
                </a:solidFill>
                <a:latin typeface="Calibri" panose="020F0502020204030204" pitchFamily="34" charset="0"/>
              </a:rPr>
              <a:t>Αειφορική</a:t>
            </a:r>
            <a:r>
              <a:rPr lang="el-GR" sz="2200" b="0" i="0" u="none" strike="noStrike" baseline="0" dirty="0">
                <a:solidFill>
                  <a:schemeClr val="bg1"/>
                </a:solidFill>
                <a:latin typeface="Calibri" panose="020F0502020204030204" pitchFamily="34" charset="0"/>
              </a:rPr>
              <a:t> Γεωργία και Βελτίωση Φυτών </a:t>
            </a:r>
          </a:p>
        </p:txBody>
      </p:sp>
      <p:sp>
        <p:nvSpPr>
          <p:cNvPr id="12" name="Οβάλ 11">
            <a:extLst>
              <a:ext uri="{FF2B5EF4-FFF2-40B4-BE49-F238E27FC236}">
                <a16:creationId xmlns:a16="http://schemas.microsoft.com/office/drawing/2014/main" id="{6992F1A6-4E68-8959-0EAE-54180EF46EC6}"/>
              </a:ext>
            </a:extLst>
          </p:cNvPr>
          <p:cNvSpPr/>
          <p:nvPr/>
        </p:nvSpPr>
        <p:spPr>
          <a:xfrm>
            <a:off x="938726" y="3696511"/>
            <a:ext cx="846306" cy="838385"/>
          </a:xfrm>
          <a:prstGeom prst="ellipse">
            <a:avLst/>
          </a:prstGeom>
          <a:solidFill>
            <a:schemeClr val="bg1"/>
          </a:solidFill>
          <a:ln w="28575">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Στρογγύλεμα γωνιών 12">
            <a:extLst>
              <a:ext uri="{FF2B5EF4-FFF2-40B4-BE49-F238E27FC236}">
                <a16:creationId xmlns:a16="http://schemas.microsoft.com/office/drawing/2014/main" id="{2CA42EBC-D305-2BA6-7AFB-E91D30FDA8F5}"/>
              </a:ext>
            </a:extLst>
          </p:cNvPr>
          <p:cNvSpPr/>
          <p:nvPr/>
        </p:nvSpPr>
        <p:spPr>
          <a:xfrm>
            <a:off x="6817791" y="3910520"/>
            <a:ext cx="3979909" cy="2003897"/>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b="0" i="0" u="none" strike="noStrike" baseline="0" dirty="0">
                <a:solidFill>
                  <a:schemeClr val="bg1"/>
                </a:solidFill>
                <a:latin typeface="Calibri" panose="020F0502020204030204" pitchFamily="34" charset="0"/>
              </a:rPr>
              <a:t>Τομείς Αιχμής στην Παραγωγή Οπωροκηπευτικών </a:t>
            </a:r>
            <a:endParaRPr lang="el-GR" dirty="0"/>
          </a:p>
        </p:txBody>
      </p:sp>
      <p:sp>
        <p:nvSpPr>
          <p:cNvPr id="14" name="Οβάλ 13">
            <a:extLst>
              <a:ext uri="{FF2B5EF4-FFF2-40B4-BE49-F238E27FC236}">
                <a16:creationId xmlns:a16="http://schemas.microsoft.com/office/drawing/2014/main" id="{72BE46E5-5853-4A88-C795-3F1F009F1FB9}"/>
              </a:ext>
            </a:extLst>
          </p:cNvPr>
          <p:cNvSpPr/>
          <p:nvPr/>
        </p:nvSpPr>
        <p:spPr>
          <a:xfrm>
            <a:off x="6394638" y="3696511"/>
            <a:ext cx="846306" cy="838385"/>
          </a:xfrm>
          <a:prstGeom prst="ellipse">
            <a:avLst/>
          </a:prstGeom>
          <a:solidFill>
            <a:schemeClr val="bg1"/>
          </a:solidFill>
          <a:ln w="28575">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8D397D98-1150-46E6-0EF5-ACFFF02BC086}"/>
              </a:ext>
            </a:extLst>
          </p:cNvPr>
          <p:cNvSpPr txBox="1"/>
          <p:nvPr/>
        </p:nvSpPr>
        <p:spPr>
          <a:xfrm>
            <a:off x="952445" y="3881336"/>
            <a:ext cx="832587" cy="461665"/>
          </a:xfrm>
          <a:prstGeom prst="rect">
            <a:avLst/>
          </a:prstGeom>
          <a:noFill/>
        </p:spPr>
        <p:txBody>
          <a:bodyPr wrap="square" rtlCol="0">
            <a:spAutoFit/>
          </a:bodyPr>
          <a:lstStyle/>
          <a:p>
            <a:pPr algn="ctr"/>
            <a:r>
              <a:rPr lang="el-GR" sz="2400" dirty="0"/>
              <a:t>Ι.</a:t>
            </a:r>
          </a:p>
        </p:txBody>
      </p:sp>
      <p:sp>
        <p:nvSpPr>
          <p:cNvPr id="16" name="TextBox 15">
            <a:extLst>
              <a:ext uri="{FF2B5EF4-FFF2-40B4-BE49-F238E27FC236}">
                <a16:creationId xmlns:a16="http://schemas.microsoft.com/office/drawing/2014/main" id="{238474DA-408D-C727-41E3-D680623D5771}"/>
              </a:ext>
            </a:extLst>
          </p:cNvPr>
          <p:cNvSpPr txBox="1"/>
          <p:nvPr/>
        </p:nvSpPr>
        <p:spPr>
          <a:xfrm>
            <a:off x="6394638" y="3881336"/>
            <a:ext cx="832587" cy="461665"/>
          </a:xfrm>
          <a:prstGeom prst="rect">
            <a:avLst/>
          </a:prstGeom>
          <a:noFill/>
        </p:spPr>
        <p:txBody>
          <a:bodyPr wrap="square" rtlCol="0">
            <a:spAutoFit/>
          </a:bodyPr>
          <a:lstStyle/>
          <a:p>
            <a:pPr algn="ctr"/>
            <a:r>
              <a:rPr lang="el-GR" sz="2400" dirty="0"/>
              <a:t>ΙΙ.</a:t>
            </a:r>
          </a:p>
        </p:txBody>
      </p:sp>
      <p:pic>
        <p:nvPicPr>
          <p:cNvPr id="20" name="Εικόνα 19">
            <a:extLst>
              <a:ext uri="{FF2B5EF4-FFF2-40B4-BE49-F238E27FC236}">
                <a16:creationId xmlns:a16="http://schemas.microsoft.com/office/drawing/2014/main" id="{0C2F8C2E-6638-0741-E976-2AAEAB9B81C7}"/>
              </a:ext>
            </a:extLst>
          </p:cNvPr>
          <p:cNvPicPr>
            <a:picLocks noChangeAspect="1"/>
          </p:cNvPicPr>
          <p:nvPr/>
        </p:nvPicPr>
        <p:blipFill>
          <a:blip r:embed="rId2"/>
          <a:stretch>
            <a:fillRect/>
          </a:stretch>
        </p:blipFill>
        <p:spPr>
          <a:xfrm>
            <a:off x="10086860" y="773583"/>
            <a:ext cx="1538879" cy="1569161"/>
          </a:xfrm>
          <a:prstGeom prst="rect">
            <a:avLst/>
          </a:prstGeom>
        </p:spPr>
      </p:pic>
    </p:spTree>
    <p:extLst>
      <p:ext uri="{BB962C8B-B14F-4D97-AF65-F5344CB8AC3E}">
        <p14:creationId xmlns:p14="http://schemas.microsoft.com/office/powerpoint/2010/main" val="382358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11A3C0A8-A2B1-9A4D-A58F-4E3BDB45947D}"/>
              </a:ext>
            </a:extLst>
          </p:cNvPr>
          <p:cNvSpPr/>
          <p:nvPr/>
        </p:nvSpPr>
        <p:spPr>
          <a:xfrm>
            <a:off x="751114" y="1934679"/>
            <a:ext cx="10896600" cy="3262432"/>
          </a:xfrm>
          <a:prstGeom prst="rect">
            <a:avLst/>
          </a:prstGeom>
        </p:spPr>
        <p:txBody>
          <a:bodyPr wrap="square">
            <a:spAutoFit/>
          </a:bodyPr>
          <a:lstStyle/>
          <a:p>
            <a:pPr marL="446088" indent="-446088" algn="just" defTabSz="1219170">
              <a:spcAft>
                <a:spcPts val="1200"/>
              </a:spcAft>
              <a:buClr>
                <a:srgbClr val="000000"/>
              </a:buClr>
              <a:buFont typeface="Symbol" panose="05050102010706020507" pitchFamily="18" charset="2"/>
              <a:buChar char="®"/>
              <a:defRPr/>
            </a:pPr>
            <a:r>
              <a:rPr lang="el-GR" sz="2200" kern="0" dirty="0">
                <a:solidFill>
                  <a:srgbClr val="000000"/>
                </a:solidFill>
                <a:cs typeface="Arial"/>
                <a:sym typeface="Arial"/>
              </a:rPr>
              <a:t>Ανήκει στο Τμήμα Γεωπονίας Φυτικής Παραγωγής και Αγροτικού Περιβάλλοντος της Σχολής Γεωπονικών Επιστημών του Πανεπιστημίου Θεσσαλίας </a:t>
            </a:r>
          </a:p>
          <a:p>
            <a:pPr marL="446088" indent="-446088" algn="just" defTabSz="1219170">
              <a:spcAft>
                <a:spcPts val="1200"/>
              </a:spcAft>
              <a:buClr>
                <a:srgbClr val="000000"/>
              </a:buClr>
              <a:buFont typeface="Symbol" panose="05050102010706020507" pitchFamily="18" charset="2"/>
              <a:buChar char="®"/>
              <a:defRPr/>
            </a:pPr>
            <a:r>
              <a:rPr lang="el-GR" sz="2200" kern="0" dirty="0">
                <a:solidFill>
                  <a:srgbClr val="000000"/>
                </a:solidFill>
                <a:cs typeface="Arial"/>
                <a:sym typeface="Arial"/>
              </a:rPr>
              <a:t>Το ΠΜΣ ιδρύεται σύμφωνα με τις διατάξεις του Ν. 4957/2022 </a:t>
            </a:r>
            <a:r>
              <a:rPr lang="el-GR" sz="2200" dirty="0"/>
              <a:t>και την απόφαση της Συγκλήτου του Π.Θ. </a:t>
            </a:r>
            <a:endParaRPr lang="el-GR" sz="2200" kern="0" dirty="0">
              <a:solidFill>
                <a:srgbClr val="000000"/>
              </a:solidFill>
              <a:cs typeface="Arial"/>
              <a:sym typeface="Arial"/>
            </a:endParaRPr>
          </a:p>
          <a:p>
            <a:pPr marL="446088" indent="-446088" algn="just" defTabSz="1219170">
              <a:spcAft>
                <a:spcPts val="1200"/>
              </a:spcAft>
              <a:buClr>
                <a:srgbClr val="000000"/>
              </a:buClr>
              <a:buFont typeface="Symbol" panose="05050102010706020507" pitchFamily="18" charset="2"/>
              <a:buChar char="®"/>
              <a:defRPr/>
            </a:pPr>
            <a:r>
              <a:rPr lang="el-GR" sz="2200" kern="0" dirty="0">
                <a:solidFill>
                  <a:srgbClr val="000000"/>
                </a:solidFill>
                <a:cs typeface="Arial"/>
                <a:sym typeface="Arial"/>
              </a:rPr>
              <a:t>Ο Εσωτερικός Κανονισμός του Π.Μ.Σ. «Μεσογειακά Συστήματα Αγροτικής Παραγωγής" ακολουθεί το Γενικό Κανονισμό Μεταπτυχιακών Σπουδών του Πανεπιστημίου Θεσσαλίας (</a:t>
            </a:r>
            <a:r>
              <a:rPr lang="en-US" sz="2200" kern="0" dirty="0">
                <a:solidFill>
                  <a:srgbClr val="000000"/>
                </a:solidFill>
                <a:cs typeface="Arial"/>
                <a:sym typeface="Arial"/>
                <a:hlinkClick r:id="rId2"/>
              </a:rPr>
              <a:t>https://www.uth.gr/sites/default/files/contents/2023/20230222_kanonismos.pdf</a:t>
            </a:r>
            <a:r>
              <a:rPr lang="el-GR" sz="2200" kern="0" dirty="0">
                <a:solidFill>
                  <a:srgbClr val="000000"/>
                </a:solidFill>
                <a:cs typeface="Arial"/>
                <a:sym typeface="Arial"/>
              </a:rPr>
              <a:t>)  </a:t>
            </a:r>
          </a:p>
          <a:p>
            <a:pPr marL="446088" indent="-446088" algn="just" defTabSz="1219170">
              <a:spcAft>
                <a:spcPts val="1200"/>
              </a:spcAft>
              <a:buClr>
                <a:srgbClr val="000000"/>
              </a:buClr>
              <a:buFont typeface="Symbol" panose="05050102010706020507" pitchFamily="18" charset="2"/>
              <a:buChar char="®"/>
              <a:defRPr/>
            </a:pPr>
            <a:r>
              <a:rPr lang="el-GR" sz="2200" kern="0" dirty="0">
                <a:solidFill>
                  <a:srgbClr val="000000"/>
                </a:solidFill>
                <a:cs typeface="Arial"/>
                <a:sym typeface="Arial"/>
              </a:rPr>
              <a:t>Έδρα: Βόλος</a:t>
            </a:r>
          </a:p>
        </p:txBody>
      </p:sp>
      <p:sp>
        <p:nvSpPr>
          <p:cNvPr id="13" name="Τίτλος 1">
            <a:extLst>
              <a:ext uri="{FF2B5EF4-FFF2-40B4-BE49-F238E27FC236}">
                <a16:creationId xmlns:a16="http://schemas.microsoft.com/office/drawing/2014/main" id="{F85F6349-7DED-D2A1-1FF1-6BF42CEE99A8}"/>
              </a:ext>
            </a:extLst>
          </p:cNvPr>
          <p:cNvSpPr txBox="1">
            <a:spLocks/>
          </p:cNvSpPr>
          <p:nvPr/>
        </p:nvSpPr>
        <p:spPr>
          <a:xfrm>
            <a:off x="1321255" y="368519"/>
            <a:ext cx="8833392" cy="7001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l-GR" sz="3200" b="1" dirty="0">
                <a:solidFill>
                  <a:srgbClr val="339966"/>
                </a:solidFill>
              </a:rPr>
              <a:t>ΠΜΣ Μεσογειακά Συστήματα Αγροτικής Παραγωγής</a:t>
            </a:r>
          </a:p>
        </p:txBody>
      </p:sp>
      <p:pic>
        <p:nvPicPr>
          <p:cNvPr id="14" name="Εικόνα 13">
            <a:extLst>
              <a:ext uri="{FF2B5EF4-FFF2-40B4-BE49-F238E27FC236}">
                <a16:creationId xmlns:a16="http://schemas.microsoft.com/office/drawing/2014/main" id="{5B2C4195-F897-B74D-374D-8D3BD9C4C806}"/>
              </a:ext>
            </a:extLst>
          </p:cNvPr>
          <p:cNvPicPr>
            <a:picLocks noChangeAspect="1"/>
          </p:cNvPicPr>
          <p:nvPr/>
        </p:nvPicPr>
        <p:blipFill rotWithShape="1">
          <a:blip r:embed="rId3"/>
          <a:srcRect b="17050"/>
          <a:stretch/>
        </p:blipFill>
        <p:spPr>
          <a:xfrm>
            <a:off x="10217985" y="1104"/>
            <a:ext cx="1712757" cy="1575130"/>
          </a:xfrm>
          <a:prstGeom prst="rect">
            <a:avLst/>
          </a:prstGeom>
        </p:spPr>
      </p:pic>
    </p:spTree>
    <p:extLst>
      <p:ext uri="{BB962C8B-B14F-4D97-AF65-F5344CB8AC3E}">
        <p14:creationId xmlns:p14="http://schemas.microsoft.com/office/powerpoint/2010/main" val="3334370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4081862" y="121269"/>
            <a:ext cx="4028276"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Εισαγωγή στο ΠΜΣ</a:t>
            </a:r>
            <a:endParaRPr lang="en-IN" sz="3200" b="1" kern="0" dirty="0">
              <a:solidFill>
                <a:srgbClr val="009999"/>
              </a:solidFill>
              <a:latin typeface="+mj-lt"/>
              <a:cs typeface="Arial" panose="020B0604020202020204" pitchFamily="34" charset="0"/>
              <a:sym typeface="Arial"/>
            </a:endParaRP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4.</a:t>
            </a:r>
          </a:p>
        </p:txBody>
      </p:sp>
      <p:grpSp>
        <p:nvGrpSpPr>
          <p:cNvPr id="21" name="Ομάδα 20">
            <a:extLst>
              <a:ext uri="{FF2B5EF4-FFF2-40B4-BE49-F238E27FC236}">
                <a16:creationId xmlns:a16="http://schemas.microsoft.com/office/drawing/2014/main" id="{3A8CC4E7-1FAA-D472-7E70-4AE958B58EF5}"/>
              </a:ext>
            </a:extLst>
          </p:cNvPr>
          <p:cNvGrpSpPr/>
          <p:nvPr/>
        </p:nvGrpSpPr>
        <p:grpSpPr>
          <a:xfrm>
            <a:off x="632296" y="1031125"/>
            <a:ext cx="10975328" cy="4096048"/>
            <a:chOff x="632296" y="1410511"/>
            <a:chExt cx="10975328" cy="4096048"/>
          </a:xfrm>
        </p:grpSpPr>
        <p:sp>
          <p:nvSpPr>
            <p:cNvPr id="11" name="Ορθογώνιο: Στρογγύλεμα γωνιών 10">
              <a:extLst>
                <a:ext uri="{FF2B5EF4-FFF2-40B4-BE49-F238E27FC236}">
                  <a16:creationId xmlns:a16="http://schemas.microsoft.com/office/drawing/2014/main" id="{F24C2719-C720-320C-9B79-E076749FF2D0}"/>
                </a:ext>
              </a:extLst>
            </p:cNvPr>
            <p:cNvSpPr/>
            <p:nvPr/>
          </p:nvSpPr>
          <p:spPr>
            <a:xfrm>
              <a:off x="632298" y="1410511"/>
              <a:ext cx="3437831"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Κατηγορίες &amp; Αριθμός Εισακτέων</a:t>
              </a:r>
            </a:p>
          </p:txBody>
        </p:sp>
        <p:sp>
          <p:nvSpPr>
            <p:cNvPr id="12" name="Ορθογώνιο: Στρογγύλεμα γωνιών 11">
              <a:extLst>
                <a:ext uri="{FF2B5EF4-FFF2-40B4-BE49-F238E27FC236}">
                  <a16:creationId xmlns:a16="http://schemas.microsoft.com/office/drawing/2014/main" id="{14786F12-8983-0064-6A2A-D1996658C552}"/>
                </a:ext>
              </a:extLst>
            </p:cNvPr>
            <p:cNvSpPr/>
            <p:nvPr/>
          </p:nvSpPr>
          <p:spPr>
            <a:xfrm>
              <a:off x="632297" y="2110902"/>
              <a:ext cx="3449566" cy="33956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TextBox 9">
              <a:extLst>
                <a:ext uri="{FF2B5EF4-FFF2-40B4-BE49-F238E27FC236}">
                  <a16:creationId xmlns:a16="http://schemas.microsoft.com/office/drawing/2014/main" id="{7116E5B2-2448-1C74-BA30-FBCB8CFD40EC}"/>
                </a:ext>
              </a:extLst>
            </p:cNvPr>
            <p:cNvSpPr txBox="1"/>
            <p:nvPr/>
          </p:nvSpPr>
          <p:spPr>
            <a:xfrm>
              <a:off x="632296" y="2336460"/>
              <a:ext cx="3449566" cy="2246769"/>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Π</a:t>
              </a:r>
              <a:r>
                <a:rPr lang="el-GR" sz="1500" b="0" i="0" u="none" strike="noStrike" baseline="0" dirty="0">
                  <a:solidFill>
                    <a:srgbClr val="000000"/>
                  </a:solidFill>
                  <a:latin typeface="Calibri" panose="020F0502020204030204" pitchFamily="34" charset="0"/>
                </a:rPr>
                <a:t>τυχιούχοι Τμημάτων Γεωπονικών, Γεωτεχνικών, Πολυτεχνικών, Περιβαλλοντικών, και Θετικών Επιστημών των ΑΕΙ και ΑΤΕΙ της ημεδαπής ή αναγνωρισμένων ομοταγών ιδρυμάτων της αλλοδαπής. </a:t>
              </a:r>
            </a:p>
            <a:p>
              <a:pPr marL="174625" indent="-174625">
                <a:spcAft>
                  <a:spcPts val="600"/>
                </a:spcAft>
                <a:buFont typeface="Wingdings" panose="05000000000000000000" pitchFamily="2" charset="2"/>
                <a:buChar char="§"/>
              </a:pPr>
              <a:r>
                <a:rPr lang="el-GR" sz="1500" b="0" i="0" u="none" strike="noStrike" baseline="0" dirty="0">
                  <a:solidFill>
                    <a:srgbClr val="000000"/>
                  </a:solidFill>
                  <a:latin typeface="Calibri" panose="020F0502020204030204" pitchFamily="34" charset="0"/>
                </a:rPr>
                <a:t>Ο ανώτατος αριθμός των εισακτέων φοιτητών/τριών στο Π.Μ.Σ. ορίζεται σε 30 συνολικά. </a:t>
              </a:r>
              <a:endParaRPr lang="el-GR" sz="1500" dirty="0"/>
            </a:p>
          </p:txBody>
        </p:sp>
        <p:sp>
          <p:nvSpPr>
            <p:cNvPr id="13" name="Ορθογώνιο: Στρογγύλεμα γωνιών 12">
              <a:extLst>
                <a:ext uri="{FF2B5EF4-FFF2-40B4-BE49-F238E27FC236}">
                  <a16:creationId xmlns:a16="http://schemas.microsoft.com/office/drawing/2014/main" id="{8E885960-E57A-C12C-9714-EC41330AB1DD}"/>
                </a:ext>
              </a:extLst>
            </p:cNvPr>
            <p:cNvSpPr/>
            <p:nvPr/>
          </p:nvSpPr>
          <p:spPr>
            <a:xfrm>
              <a:off x="4374221" y="1410511"/>
              <a:ext cx="339633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Απαραίτητα Δικαιολογητικά</a:t>
              </a:r>
            </a:p>
          </p:txBody>
        </p:sp>
        <p:sp>
          <p:nvSpPr>
            <p:cNvPr id="14" name="Ορθογώνιο: Στρογγύλεμα γωνιών 13">
              <a:extLst>
                <a:ext uri="{FF2B5EF4-FFF2-40B4-BE49-F238E27FC236}">
                  <a16:creationId xmlns:a16="http://schemas.microsoft.com/office/drawing/2014/main" id="{F74F4047-9002-F63E-0156-A215F636C312}"/>
                </a:ext>
              </a:extLst>
            </p:cNvPr>
            <p:cNvSpPr/>
            <p:nvPr/>
          </p:nvSpPr>
          <p:spPr>
            <a:xfrm>
              <a:off x="4374219" y="2110902"/>
              <a:ext cx="3407925" cy="33956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TextBox 14">
              <a:extLst>
                <a:ext uri="{FF2B5EF4-FFF2-40B4-BE49-F238E27FC236}">
                  <a16:creationId xmlns:a16="http://schemas.microsoft.com/office/drawing/2014/main" id="{4A4932EE-B9A9-8EE1-461D-700CA33F71CE}"/>
                </a:ext>
              </a:extLst>
            </p:cNvPr>
            <p:cNvSpPr txBox="1"/>
            <p:nvPr/>
          </p:nvSpPr>
          <p:spPr>
            <a:xfrm>
              <a:off x="4374218" y="2336460"/>
              <a:ext cx="3407925" cy="3170099"/>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Βιογραφικό σημείωμα</a:t>
              </a:r>
            </a:p>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2. Αντίγραφο πτυχίου</a:t>
              </a:r>
            </a:p>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3. Πιστοποιητικό αναλυτικής βαθμολογίας</a:t>
              </a:r>
            </a:p>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4. Δύο πρωτότυπες συστατικές επιστολές</a:t>
              </a:r>
            </a:p>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5. Οποιοδήποτε άλλο στοιχείο, το οποίο θα ενισχύσει την υποψηφιότητά τους (τίτλοι σπουδών, πτυχία ξένων γλωσσών, ερευνητικές εργασίες, συμμετοχή σε ερευνητικά προγράμματα </a:t>
              </a:r>
              <a:r>
                <a:rPr lang="el-GR" sz="1500" dirty="0" err="1">
                  <a:solidFill>
                    <a:srgbClr val="000000"/>
                  </a:solidFill>
                  <a:latin typeface="Calibri" panose="020F0502020204030204" pitchFamily="34" charset="0"/>
                </a:rPr>
                <a:t>κλπ</a:t>
              </a:r>
              <a:r>
                <a:rPr lang="el-GR" sz="1500" dirty="0">
                  <a:solidFill>
                    <a:srgbClr val="000000"/>
                  </a:solidFill>
                  <a:latin typeface="Calibri" panose="020F0502020204030204" pitchFamily="34" charset="0"/>
                </a:rPr>
                <a:t>)</a:t>
              </a:r>
              <a:r>
                <a:rPr lang="el-GR" sz="1500" b="0" i="0" u="none" strike="noStrike" baseline="0" dirty="0">
                  <a:solidFill>
                    <a:srgbClr val="000000"/>
                  </a:solidFill>
                  <a:latin typeface="Calibri" panose="020F0502020204030204" pitchFamily="34" charset="0"/>
                </a:rPr>
                <a:t> </a:t>
              </a:r>
              <a:endParaRPr lang="el-GR" sz="1500" dirty="0"/>
            </a:p>
          </p:txBody>
        </p:sp>
        <p:sp>
          <p:nvSpPr>
            <p:cNvPr id="16" name="Ορθογώνιο: Στρογγύλεμα γωνιών 15">
              <a:extLst>
                <a:ext uri="{FF2B5EF4-FFF2-40B4-BE49-F238E27FC236}">
                  <a16:creationId xmlns:a16="http://schemas.microsoft.com/office/drawing/2014/main" id="{BB2BF88B-DFF8-3454-1919-71B101C9EEAE}"/>
                </a:ext>
              </a:extLst>
            </p:cNvPr>
            <p:cNvSpPr/>
            <p:nvPr/>
          </p:nvSpPr>
          <p:spPr>
            <a:xfrm>
              <a:off x="8037215" y="1410511"/>
              <a:ext cx="3570409"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Αξιολόγηση υποψηφίων</a:t>
              </a:r>
            </a:p>
          </p:txBody>
        </p:sp>
        <p:sp>
          <p:nvSpPr>
            <p:cNvPr id="17" name="Ορθογώνιο: Στρογγύλεμα γωνιών 16">
              <a:extLst>
                <a:ext uri="{FF2B5EF4-FFF2-40B4-BE49-F238E27FC236}">
                  <a16:creationId xmlns:a16="http://schemas.microsoft.com/office/drawing/2014/main" id="{F27BD800-BB43-0635-4A48-8D5F12B98280}"/>
                </a:ext>
              </a:extLst>
            </p:cNvPr>
            <p:cNvSpPr/>
            <p:nvPr/>
          </p:nvSpPr>
          <p:spPr>
            <a:xfrm>
              <a:off x="8035055" y="2110902"/>
              <a:ext cx="3560315" cy="33956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8" name="TextBox 17">
              <a:extLst>
                <a:ext uri="{FF2B5EF4-FFF2-40B4-BE49-F238E27FC236}">
                  <a16:creationId xmlns:a16="http://schemas.microsoft.com/office/drawing/2014/main" id="{CDE48776-4F5D-0C19-8576-47A08766703B}"/>
                </a:ext>
              </a:extLst>
            </p:cNvPr>
            <p:cNvSpPr txBox="1"/>
            <p:nvPr/>
          </p:nvSpPr>
          <p:spPr>
            <a:xfrm>
              <a:off x="8035055" y="2336460"/>
              <a:ext cx="3499346" cy="2554545"/>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Βαθμός πτυχίου/διπλώματος      </a:t>
              </a:r>
              <a:r>
                <a:rPr lang="el-GR" sz="1500" dirty="0">
                  <a:solidFill>
                    <a:srgbClr val="000000"/>
                  </a:solidFill>
                  <a:latin typeface="Calibri" panose="020F0502020204030204" pitchFamily="34" charset="0"/>
                  <a:sym typeface="Symbol" panose="05050102010706020507" pitchFamily="18" charset="2"/>
                </a:rPr>
                <a:t> 60%</a:t>
              </a:r>
              <a:endParaRPr lang="el-GR" sz="1500" dirty="0">
                <a:solidFill>
                  <a:srgbClr val="000000"/>
                </a:solidFill>
                <a:latin typeface="Calibri" panose="020F0502020204030204" pitchFamily="34" charset="0"/>
              </a:endParaRPr>
            </a:p>
            <a:p>
              <a:pPr marL="174625" indent="-174625">
                <a:spcAft>
                  <a:spcPts val="600"/>
                </a:spcAft>
                <a:buFont typeface="Wingdings" panose="05000000000000000000" pitchFamily="2" charset="2"/>
                <a:buChar char="§"/>
              </a:pPr>
              <a:r>
                <a:rPr lang="el-GR" sz="1500" b="0" i="0" u="none" strike="noStrike" baseline="0" dirty="0">
                  <a:solidFill>
                    <a:srgbClr val="000000"/>
                  </a:solidFill>
                  <a:latin typeface="Calibri" panose="020F0502020204030204" pitchFamily="34" charset="0"/>
                </a:rPr>
                <a:t>Κατοχή Συναφών Τίτλων Σπουδών</a:t>
              </a:r>
            </a:p>
            <a:p>
              <a:pPr marL="174625" indent="-174625">
                <a:spcAft>
                  <a:spcPts val="600"/>
                </a:spcAft>
                <a:buFont typeface="Wingdings" panose="05000000000000000000" pitchFamily="2" charset="2"/>
                <a:buChar char="§"/>
              </a:pPr>
              <a:r>
                <a:rPr lang="el-GR" sz="1500" b="0" i="0" u="none" strike="noStrike" baseline="0" dirty="0">
                  <a:solidFill>
                    <a:srgbClr val="000000"/>
                  </a:solidFill>
                  <a:latin typeface="Calibri" panose="020F0502020204030204" pitchFamily="34" charset="0"/>
                </a:rPr>
                <a:t>Δημοσιεύσεις σε επιστημονικά περιοδικά</a:t>
              </a:r>
            </a:p>
            <a:p>
              <a:pPr marL="174625" indent="-174625">
                <a:spcAft>
                  <a:spcPts val="600"/>
                </a:spcAft>
                <a:buFont typeface="Wingdings" panose="05000000000000000000" pitchFamily="2" charset="2"/>
                <a:buChar char="§"/>
              </a:pPr>
              <a:r>
                <a:rPr lang="el-GR" sz="1500" b="0" i="0" u="none" strike="noStrike" baseline="0" dirty="0">
                  <a:solidFill>
                    <a:srgbClr val="000000"/>
                  </a:solidFill>
                  <a:latin typeface="Calibri" panose="020F0502020204030204" pitchFamily="34" charset="0"/>
                </a:rPr>
                <a:t>Ανακοινώσεις σε επιστημονικά συνέδρια</a:t>
              </a:r>
            </a:p>
            <a:p>
              <a:pPr marL="174625" indent="-174625">
                <a:spcAft>
                  <a:spcPts val="600"/>
                </a:spcAft>
                <a:buFont typeface="Wingdings" panose="05000000000000000000" pitchFamily="2" charset="2"/>
                <a:buChar char="§"/>
              </a:pPr>
              <a:r>
                <a:rPr lang="el-GR" sz="1500" b="0" i="0" u="none" strike="noStrike" baseline="0" dirty="0">
                  <a:solidFill>
                    <a:srgbClr val="000000"/>
                  </a:solidFill>
                  <a:latin typeface="Calibri" panose="020F0502020204030204" pitchFamily="34" charset="0"/>
                </a:rPr>
                <a:t>Συναφής επαγγελματική εμπειρία </a:t>
              </a:r>
            </a:p>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Συνέντευξη	                   </a:t>
              </a:r>
              <a:r>
                <a:rPr lang="el-GR" sz="1500" dirty="0">
                  <a:solidFill>
                    <a:srgbClr val="000000"/>
                  </a:solidFill>
                  <a:latin typeface="Calibri" panose="020F0502020204030204" pitchFamily="34" charset="0"/>
                  <a:sym typeface="Symbol" panose="05050102010706020507" pitchFamily="18" charset="2"/>
                </a:rPr>
                <a:t>   </a:t>
              </a:r>
              <a:r>
                <a:rPr lang="en-US" sz="1500" dirty="0">
                  <a:solidFill>
                    <a:srgbClr val="000000"/>
                  </a:solidFill>
                  <a:latin typeface="Calibri" panose="020F0502020204030204" pitchFamily="34" charset="0"/>
                  <a:sym typeface="Symbol" panose="05050102010706020507" pitchFamily="18" charset="2"/>
                </a:rPr>
                <a:t>2</a:t>
              </a:r>
              <a:r>
                <a:rPr lang="el-GR" sz="1500" dirty="0">
                  <a:solidFill>
                    <a:srgbClr val="000000"/>
                  </a:solidFill>
                  <a:latin typeface="Calibri" panose="020F0502020204030204" pitchFamily="34" charset="0"/>
                  <a:sym typeface="Symbol" panose="05050102010706020507" pitchFamily="18" charset="2"/>
                </a:rPr>
                <a:t>0% </a:t>
              </a:r>
              <a:r>
                <a:rPr lang="el-GR" sz="1500" dirty="0">
                  <a:solidFill>
                    <a:srgbClr val="000000"/>
                  </a:solidFill>
                  <a:latin typeface="Calibri" panose="020F0502020204030204" pitchFamily="34" charset="0"/>
                </a:rPr>
                <a:t>		</a:t>
              </a:r>
              <a:endParaRPr lang="el-GR" sz="1500" dirty="0"/>
            </a:p>
          </p:txBody>
        </p:sp>
        <p:sp>
          <p:nvSpPr>
            <p:cNvPr id="19" name="Δεξιά αγκύλη 18">
              <a:extLst>
                <a:ext uri="{FF2B5EF4-FFF2-40B4-BE49-F238E27FC236}">
                  <a16:creationId xmlns:a16="http://schemas.microsoft.com/office/drawing/2014/main" id="{A497898A-01C3-4F4A-149B-6BC87EAA7E66}"/>
                </a:ext>
              </a:extLst>
            </p:cNvPr>
            <p:cNvSpPr/>
            <p:nvPr/>
          </p:nvSpPr>
          <p:spPr>
            <a:xfrm>
              <a:off x="11031165" y="2840435"/>
              <a:ext cx="68094" cy="1342459"/>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0" name="TextBox 19">
              <a:extLst>
                <a:ext uri="{FF2B5EF4-FFF2-40B4-BE49-F238E27FC236}">
                  <a16:creationId xmlns:a16="http://schemas.microsoft.com/office/drawing/2014/main" id="{2F44F2BD-BCBD-4199-1D88-7A59165D564C}"/>
                </a:ext>
              </a:extLst>
            </p:cNvPr>
            <p:cNvSpPr txBox="1"/>
            <p:nvPr/>
          </p:nvSpPr>
          <p:spPr>
            <a:xfrm>
              <a:off x="11089533" y="3350081"/>
              <a:ext cx="518091" cy="323165"/>
            </a:xfrm>
            <a:prstGeom prst="rect">
              <a:avLst/>
            </a:prstGeom>
            <a:noFill/>
          </p:spPr>
          <p:txBody>
            <a:bodyPr wrap="none" rtlCol="0">
              <a:spAutoFit/>
            </a:bodyPr>
            <a:lstStyle/>
            <a:p>
              <a:r>
                <a:rPr lang="el-GR" sz="1500" dirty="0"/>
                <a:t>20%</a:t>
              </a:r>
            </a:p>
          </p:txBody>
        </p:sp>
      </p:grpSp>
      <p:sp>
        <p:nvSpPr>
          <p:cNvPr id="23" name="TextBox 22">
            <a:extLst>
              <a:ext uri="{FF2B5EF4-FFF2-40B4-BE49-F238E27FC236}">
                <a16:creationId xmlns:a16="http://schemas.microsoft.com/office/drawing/2014/main" id="{B59EAA07-B737-9FF1-F342-0E0889638345}"/>
              </a:ext>
            </a:extLst>
          </p:cNvPr>
          <p:cNvSpPr txBox="1"/>
          <p:nvPr/>
        </p:nvSpPr>
        <p:spPr>
          <a:xfrm>
            <a:off x="493048" y="5225270"/>
            <a:ext cx="11066655" cy="1283813"/>
          </a:xfrm>
          <a:prstGeom prst="rect">
            <a:avLst/>
          </a:prstGeom>
          <a:noFill/>
        </p:spPr>
        <p:txBody>
          <a:bodyPr wrap="square">
            <a:spAutoFit/>
          </a:bodyPr>
          <a:lstStyle/>
          <a:p>
            <a:pPr>
              <a:lnSpc>
                <a:spcPct val="114000"/>
              </a:lnSpc>
              <a:spcAft>
                <a:spcPts val="600"/>
              </a:spcAft>
            </a:pPr>
            <a:r>
              <a:rPr lang="el-GR" sz="1500" b="1" i="0" u="none" strike="noStrike" baseline="0" dirty="0" err="1">
                <a:solidFill>
                  <a:srgbClr val="000000"/>
                </a:solidFill>
              </a:rPr>
              <a:t>Προαπαιτούμενα</a:t>
            </a:r>
            <a:r>
              <a:rPr lang="el-GR" sz="1500" b="1" i="0" u="none" strike="noStrike" baseline="0" dirty="0">
                <a:solidFill>
                  <a:srgbClr val="000000"/>
                </a:solidFill>
              </a:rPr>
              <a:t> για την εισαγωγή στο Π.Μ.Σ. είναι: </a:t>
            </a:r>
          </a:p>
          <a:p>
            <a:pPr marL="174625" indent="-174625">
              <a:lnSpc>
                <a:spcPct val="114000"/>
              </a:lnSpc>
              <a:spcAft>
                <a:spcPts val="600"/>
              </a:spcAft>
            </a:pPr>
            <a:r>
              <a:rPr lang="el-GR" sz="1500" b="0" i="0" u="none" strike="noStrike" baseline="0" dirty="0">
                <a:solidFill>
                  <a:srgbClr val="000000"/>
                </a:solidFill>
              </a:rPr>
              <a:t>- 	Πτυχίο Α.Ε.Ι./Α.Τ.Ε.Ι με βαθμό μεγαλύτερο ή ίσο του 6,5. </a:t>
            </a:r>
          </a:p>
          <a:p>
            <a:pPr marL="174625" indent="-174625">
              <a:lnSpc>
                <a:spcPct val="114000"/>
              </a:lnSpc>
              <a:spcAft>
                <a:spcPts val="600"/>
              </a:spcAft>
            </a:pPr>
            <a:r>
              <a:rPr lang="el-GR" sz="1500" b="0" i="0" u="none" strike="noStrike" baseline="0" dirty="0">
                <a:solidFill>
                  <a:srgbClr val="000000"/>
                </a:solidFill>
              </a:rPr>
              <a:t>- 	Πολύ καλή γνώση αγγλικής γλώσσας. Σε περίπτωση που δεν υπάρχουν οι προϋποθέσεις για την πολύ καλή γνώση της αγγλικής γλώσσας, οι υποψήφιοι θα εξετάζονται γραπτώς από επιτροπή που ορίζεται από τη Σ.Ε., ώστε να διαπιστώνεται η επάρκεια στην αγγλική γλώσσα. </a:t>
            </a:r>
          </a:p>
        </p:txBody>
      </p:sp>
      <p:pic>
        <p:nvPicPr>
          <p:cNvPr id="22530" name="Picture 2" descr="Prerequisites | Enroll at PCC">
            <a:extLst>
              <a:ext uri="{FF2B5EF4-FFF2-40B4-BE49-F238E27FC236}">
                <a16:creationId xmlns:a16="http://schemas.microsoft.com/office/drawing/2014/main" id="{4CB863A1-809E-7A3D-0E5B-BB8E9A3D3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997" y="5217321"/>
            <a:ext cx="592755" cy="64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9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Ορθογώνιο 22">
            <a:extLst>
              <a:ext uri="{FF2B5EF4-FFF2-40B4-BE49-F238E27FC236}">
                <a16:creationId xmlns:a16="http://schemas.microsoft.com/office/drawing/2014/main" id="{8B1411C1-40F7-F956-491A-426FFA4D944D}"/>
              </a:ext>
            </a:extLst>
          </p:cNvPr>
          <p:cNvSpPr/>
          <p:nvPr/>
        </p:nvSpPr>
        <p:spPr>
          <a:xfrm>
            <a:off x="8011095" y="2587550"/>
            <a:ext cx="3769422" cy="3599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0442B986-74A1-0FA2-7B68-D436795CD0EA}"/>
              </a:ext>
            </a:extLst>
          </p:cNvPr>
          <p:cNvSpPr/>
          <p:nvPr/>
        </p:nvSpPr>
        <p:spPr>
          <a:xfrm>
            <a:off x="608335" y="2587550"/>
            <a:ext cx="3449567" cy="3599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429429" y="121269"/>
            <a:ext cx="5603131"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Πρόγραμμα Σπουδών του ΠΜΣ</a:t>
            </a:r>
            <a:endParaRPr lang="en-IN" sz="3200" b="1" kern="0" dirty="0">
              <a:solidFill>
                <a:srgbClr val="009999"/>
              </a:solidFill>
              <a:latin typeface="+mj-lt"/>
              <a:cs typeface="Arial" panose="020B0604020202020204" pitchFamily="34" charset="0"/>
              <a:sym typeface="Arial"/>
            </a:endParaRP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4.</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608338" y="1828795"/>
            <a:ext cx="3475261"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 Εξάμηνο</a:t>
            </a:r>
          </a:p>
        </p:txBody>
      </p:sp>
      <p:sp>
        <p:nvSpPr>
          <p:cNvPr id="6" name="TextBox 5">
            <a:extLst>
              <a:ext uri="{FF2B5EF4-FFF2-40B4-BE49-F238E27FC236}">
                <a16:creationId xmlns:a16="http://schemas.microsoft.com/office/drawing/2014/main" id="{B6984D6E-D437-756E-060A-1EC2E210037C}"/>
              </a:ext>
            </a:extLst>
          </p:cNvPr>
          <p:cNvSpPr txBox="1"/>
          <p:nvPr/>
        </p:nvSpPr>
        <p:spPr>
          <a:xfrm>
            <a:off x="608336" y="2638008"/>
            <a:ext cx="3078447" cy="3216265"/>
          </a:xfrm>
          <a:prstGeom prst="rect">
            <a:avLst/>
          </a:prstGeom>
          <a:noFill/>
        </p:spPr>
        <p:txBody>
          <a:bodyPr wrap="square">
            <a:spAutoFit/>
          </a:bodyPr>
          <a:lstStyle/>
          <a:p>
            <a:pPr>
              <a:spcAft>
                <a:spcPts val="600"/>
              </a:spcAft>
            </a:pPr>
            <a:r>
              <a:rPr lang="el-GR" sz="1400" b="1" dirty="0">
                <a:solidFill>
                  <a:srgbClr val="000000"/>
                </a:solidFill>
                <a:latin typeface="Calibri" panose="020F0502020204030204" pitchFamily="34" charset="0"/>
              </a:rPr>
              <a:t>Μάθημα</a:t>
            </a:r>
          </a:p>
          <a:p>
            <a:pPr marL="174625" indent="-174625">
              <a:spcAft>
                <a:spcPts val="600"/>
              </a:spcAft>
              <a:buFont typeface="Wingdings" panose="05000000000000000000" pitchFamily="2" charset="2"/>
              <a:buChar char="§"/>
            </a:pPr>
            <a:r>
              <a:rPr lang="el-GR" sz="1400" dirty="0" err="1">
                <a:solidFill>
                  <a:srgbClr val="000000"/>
                </a:solidFill>
                <a:latin typeface="Calibri" panose="020F0502020204030204" pitchFamily="34" charset="0"/>
              </a:rPr>
              <a:t>Αειφορική</a:t>
            </a:r>
            <a:r>
              <a:rPr lang="el-GR" sz="1400" dirty="0">
                <a:solidFill>
                  <a:srgbClr val="000000"/>
                </a:solidFill>
                <a:latin typeface="Calibri" panose="020F0502020204030204" pitchFamily="34" charset="0"/>
              </a:rPr>
              <a:t> Διαχείριση Καλλιεργειών</a:t>
            </a:r>
          </a:p>
          <a:p>
            <a:pPr marL="174625" indent="-174625">
              <a:spcAft>
                <a:spcPts val="600"/>
              </a:spcAft>
              <a:buFont typeface="Wingdings" panose="05000000000000000000" pitchFamily="2" charset="2"/>
              <a:buChar char="§"/>
            </a:pPr>
            <a:r>
              <a:rPr lang="el-GR" sz="1400" dirty="0"/>
              <a:t>Διαχείριση Παραγωγικότητας και Γονιμότητας Εδαφών</a:t>
            </a:r>
            <a:endParaRPr lang="el-GR" sz="1400" dirty="0">
              <a:solidFill>
                <a:srgbClr val="000000"/>
              </a:solidFill>
              <a:latin typeface="Calibri" panose="020F0502020204030204" pitchFamily="34" charset="0"/>
            </a:endParaRPr>
          </a:p>
          <a:p>
            <a:pPr marL="174625" indent="-174625">
              <a:spcAft>
                <a:spcPts val="600"/>
              </a:spcAft>
              <a:buFont typeface="Wingdings" panose="05000000000000000000" pitchFamily="2" charset="2"/>
              <a:buChar char="§"/>
            </a:pPr>
            <a:r>
              <a:rPr lang="el-GR" sz="1400" dirty="0"/>
              <a:t>Βελτίωση ανθεκτικότητας έναντι καταπονήσεων - Βελτίωση ποιότητας</a:t>
            </a:r>
            <a:endParaRPr lang="el-GR" sz="1400" dirty="0">
              <a:solidFill>
                <a:srgbClr val="000000"/>
              </a:solidFill>
              <a:latin typeface="Calibri" panose="020F0502020204030204" pitchFamily="34" charset="0"/>
            </a:endParaRPr>
          </a:p>
          <a:p>
            <a:pPr marL="174625" indent="-174625">
              <a:spcAft>
                <a:spcPts val="600"/>
              </a:spcAft>
              <a:buFont typeface="Wingdings" panose="05000000000000000000" pitchFamily="2" charset="2"/>
              <a:buChar char="§"/>
            </a:pPr>
            <a:r>
              <a:rPr lang="el-GR" sz="1400" dirty="0">
                <a:solidFill>
                  <a:srgbClr val="009999"/>
                </a:solidFill>
              </a:rPr>
              <a:t>Πράσινη Ενέργεια - Φυτά Παραγωγής Ενέργειας</a:t>
            </a:r>
          </a:p>
          <a:p>
            <a:pPr marL="174625" indent="-174625">
              <a:spcAft>
                <a:spcPts val="600"/>
              </a:spcAft>
              <a:buFont typeface="Wingdings" panose="05000000000000000000" pitchFamily="2" charset="2"/>
              <a:buChar char="§"/>
            </a:pPr>
            <a:r>
              <a:rPr lang="el-GR" sz="1400" dirty="0"/>
              <a:t>Ερευνητική Μεθοδολογία – Συγγραφή επιστημονικών εργασιών</a:t>
            </a:r>
            <a:endParaRPr lang="en-US" sz="1400" dirty="0"/>
          </a:p>
          <a:p>
            <a:pPr marL="174625" indent="-174625">
              <a:spcAft>
                <a:spcPts val="600"/>
              </a:spcAft>
              <a:buFont typeface="Wingdings" panose="05000000000000000000" pitchFamily="2" charset="2"/>
              <a:buChar char="§"/>
            </a:pPr>
            <a:r>
              <a:rPr lang="el-GR" sz="1400" dirty="0"/>
              <a:t>Διπλωματική εργασία</a:t>
            </a:r>
            <a:endParaRPr lang="en-US" sz="1400" dirty="0"/>
          </a:p>
          <a:p>
            <a:pPr>
              <a:spcAft>
                <a:spcPts val="600"/>
              </a:spcAft>
            </a:pPr>
            <a:r>
              <a:rPr lang="el-GR" sz="1400" b="1" dirty="0"/>
              <a:t>Σύνολο</a:t>
            </a:r>
          </a:p>
        </p:txBody>
      </p:sp>
      <p:sp>
        <p:nvSpPr>
          <p:cNvPr id="7" name="Ορθογώνιο: Στρογγύλεμα γωνιών 6">
            <a:extLst>
              <a:ext uri="{FF2B5EF4-FFF2-40B4-BE49-F238E27FC236}">
                <a16:creationId xmlns:a16="http://schemas.microsoft.com/office/drawing/2014/main" id="{C6A00AD8-1D5D-46DB-D50F-0B1C3D6B66C6}"/>
              </a:ext>
            </a:extLst>
          </p:cNvPr>
          <p:cNvSpPr/>
          <p:nvPr/>
        </p:nvSpPr>
        <p:spPr>
          <a:xfrm>
            <a:off x="4350261" y="1828795"/>
            <a:ext cx="339633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Β’ Εξάμηνο</a:t>
            </a:r>
          </a:p>
        </p:txBody>
      </p:sp>
      <p:sp>
        <p:nvSpPr>
          <p:cNvPr id="12" name="Ορθογώνιο: Στρογγύλεμα γωνιών 11">
            <a:extLst>
              <a:ext uri="{FF2B5EF4-FFF2-40B4-BE49-F238E27FC236}">
                <a16:creationId xmlns:a16="http://schemas.microsoft.com/office/drawing/2014/main" id="{FF54A2DB-5446-AC02-2219-8EC806D1BFE5}"/>
              </a:ext>
            </a:extLst>
          </p:cNvPr>
          <p:cNvSpPr/>
          <p:nvPr/>
        </p:nvSpPr>
        <p:spPr>
          <a:xfrm>
            <a:off x="8013255" y="1828795"/>
            <a:ext cx="376942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Μεταπτυχιακή Διπλωματική Εργασία</a:t>
            </a:r>
          </a:p>
        </p:txBody>
      </p:sp>
      <p:sp>
        <p:nvSpPr>
          <p:cNvPr id="14" name="TextBox 13">
            <a:extLst>
              <a:ext uri="{FF2B5EF4-FFF2-40B4-BE49-F238E27FC236}">
                <a16:creationId xmlns:a16="http://schemas.microsoft.com/office/drawing/2014/main" id="{BA6C2FB8-6FA1-BB94-96F8-7DF55F362474}"/>
              </a:ext>
            </a:extLst>
          </p:cNvPr>
          <p:cNvSpPr txBox="1"/>
          <p:nvPr/>
        </p:nvSpPr>
        <p:spPr>
          <a:xfrm>
            <a:off x="8011095" y="2638008"/>
            <a:ext cx="3769422" cy="1246495"/>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Η ΜΔΕ έχει σαφώς ερευνητικό χαρακτήρα</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Αφορά σύγχρονα θέματα της επιστήμης και το περιεχόμενό της είναι συμβατό με τους σκοπούς και τη θεματολογία του ΠΜΣ.	                   	</a:t>
            </a:r>
            <a:endParaRPr lang="el-GR" sz="1400" dirty="0"/>
          </a:p>
        </p:txBody>
      </p:sp>
      <p:sp>
        <p:nvSpPr>
          <p:cNvPr id="18" name="TextBox 17">
            <a:extLst>
              <a:ext uri="{FF2B5EF4-FFF2-40B4-BE49-F238E27FC236}">
                <a16:creationId xmlns:a16="http://schemas.microsoft.com/office/drawing/2014/main" id="{74171165-7600-7D8D-CC66-0E1B13551E67}"/>
              </a:ext>
            </a:extLst>
          </p:cNvPr>
          <p:cNvSpPr txBox="1"/>
          <p:nvPr/>
        </p:nvSpPr>
        <p:spPr>
          <a:xfrm>
            <a:off x="3542139" y="2638008"/>
            <a:ext cx="607694" cy="3293209"/>
          </a:xfrm>
          <a:prstGeom prst="rect">
            <a:avLst/>
          </a:prstGeom>
          <a:noFill/>
        </p:spPr>
        <p:txBody>
          <a:bodyPr wrap="square">
            <a:spAutoFit/>
          </a:bodyPr>
          <a:lstStyle/>
          <a:p>
            <a:pPr algn="ctr">
              <a:spcAft>
                <a:spcPts val="600"/>
              </a:spcAft>
            </a:pPr>
            <a:r>
              <a:rPr lang="en-US" sz="1400" b="1" dirty="0"/>
              <a:t>ECTS</a:t>
            </a:r>
            <a:endParaRPr lang="el-GR" sz="1400" b="1" dirty="0"/>
          </a:p>
          <a:p>
            <a:pPr algn="ctr">
              <a:spcAft>
                <a:spcPts val="600"/>
              </a:spcAft>
            </a:pPr>
            <a:r>
              <a:rPr lang="el-GR" sz="1400" dirty="0"/>
              <a:t>5</a:t>
            </a:r>
          </a:p>
          <a:p>
            <a:pPr algn="ctr">
              <a:spcAft>
                <a:spcPts val="600"/>
              </a:spcAft>
            </a:pPr>
            <a:r>
              <a:rPr lang="el-GR" sz="1400" dirty="0"/>
              <a:t>5</a:t>
            </a:r>
          </a:p>
          <a:p>
            <a:pPr algn="ctr"/>
            <a:endParaRPr lang="en-US" sz="1400" dirty="0"/>
          </a:p>
          <a:p>
            <a:pPr algn="ctr">
              <a:spcAft>
                <a:spcPts val="600"/>
              </a:spcAft>
            </a:pPr>
            <a:r>
              <a:rPr lang="el-GR" sz="1400" dirty="0"/>
              <a:t>5</a:t>
            </a:r>
          </a:p>
          <a:p>
            <a:pPr algn="ctr"/>
            <a:endParaRPr lang="el-GR" sz="1400" dirty="0"/>
          </a:p>
          <a:p>
            <a:pPr algn="ctr">
              <a:spcAft>
                <a:spcPts val="600"/>
              </a:spcAft>
            </a:pPr>
            <a:r>
              <a:rPr lang="el-GR" sz="1400" dirty="0"/>
              <a:t>5</a:t>
            </a:r>
            <a:endParaRPr lang="en-US" sz="1400" dirty="0"/>
          </a:p>
          <a:p>
            <a:pPr algn="ctr"/>
            <a:endParaRPr lang="el-GR" sz="1400" dirty="0"/>
          </a:p>
          <a:p>
            <a:pPr algn="ctr">
              <a:spcAft>
                <a:spcPts val="600"/>
              </a:spcAft>
            </a:pPr>
            <a:r>
              <a:rPr lang="el-GR" sz="1400" dirty="0"/>
              <a:t> </a:t>
            </a:r>
            <a:r>
              <a:rPr lang="en-US" sz="1400" dirty="0"/>
              <a:t>-</a:t>
            </a:r>
          </a:p>
          <a:p>
            <a:pPr algn="ctr"/>
            <a:endParaRPr lang="el-GR" sz="1400" dirty="0"/>
          </a:p>
          <a:p>
            <a:pPr algn="ctr">
              <a:spcAft>
                <a:spcPts val="600"/>
              </a:spcAft>
            </a:pPr>
            <a:r>
              <a:rPr lang="el-GR" sz="1400" dirty="0"/>
              <a:t>10</a:t>
            </a:r>
          </a:p>
          <a:p>
            <a:pPr algn="ctr">
              <a:spcAft>
                <a:spcPts val="600"/>
              </a:spcAft>
            </a:pPr>
            <a:r>
              <a:rPr lang="el-GR" sz="1400" b="1" dirty="0"/>
              <a:t>30</a:t>
            </a:r>
          </a:p>
        </p:txBody>
      </p:sp>
      <p:sp>
        <p:nvSpPr>
          <p:cNvPr id="19" name="Ορθογώνιο 18">
            <a:extLst>
              <a:ext uri="{FF2B5EF4-FFF2-40B4-BE49-F238E27FC236}">
                <a16:creationId xmlns:a16="http://schemas.microsoft.com/office/drawing/2014/main" id="{8223BD8C-A378-6390-5AF7-BAD9DDC7424F}"/>
              </a:ext>
            </a:extLst>
          </p:cNvPr>
          <p:cNvSpPr/>
          <p:nvPr/>
        </p:nvSpPr>
        <p:spPr>
          <a:xfrm>
            <a:off x="4350261" y="2587550"/>
            <a:ext cx="3414717" cy="3599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97E83B74-8352-43DE-D635-E69D5D8D1C1E}"/>
              </a:ext>
            </a:extLst>
          </p:cNvPr>
          <p:cNvSpPr txBox="1"/>
          <p:nvPr/>
        </p:nvSpPr>
        <p:spPr>
          <a:xfrm>
            <a:off x="4350262" y="2638008"/>
            <a:ext cx="3078447" cy="3216265"/>
          </a:xfrm>
          <a:prstGeom prst="rect">
            <a:avLst/>
          </a:prstGeom>
          <a:noFill/>
        </p:spPr>
        <p:txBody>
          <a:bodyPr wrap="square">
            <a:spAutoFit/>
          </a:bodyPr>
          <a:lstStyle/>
          <a:p>
            <a:pPr>
              <a:spcAft>
                <a:spcPts val="600"/>
              </a:spcAft>
            </a:pPr>
            <a:r>
              <a:rPr lang="el-GR" sz="1400" b="1" dirty="0">
                <a:solidFill>
                  <a:srgbClr val="000000"/>
                </a:solidFill>
                <a:latin typeface="Calibri" panose="020F0502020204030204" pitchFamily="34" charset="0"/>
              </a:rPr>
              <a:t>Μάθημα</a:t>
            </a:r>
          </a:p>
          <a:p>
            <a:pPr marL="174625" indent="-174625">
              <a:spcAft>
                <a:spcPts val="600"/>
              </a:spcAft>
              <a:buFont typeface="Wingdings" panose="05000000000000000000" pitchFamily="2" charset="2"/>
              <a:buChar char="§"/>
            </a:pPr>
            <a:r>
              <a:rPr lang="el-GR" sz="1400" dirty="0">
                <a:solidFill>
                  <a:srgbClr val="009999"/>
                </a:solidFill>
                <a:latin typeface="Calibri" panose="020F0502020204030204" pitchFamily="34" charset="0"/>
              </a:rPr>
              <a:t>Μοντέλα Ανάπτυξης Καλλιεργειών</a:t>
            </a:r>
          </a:p>
          <a:p>
            <a:pPr marL="174625" indent="-174625">
              <a:spcAft>
                <a:spcPts val="600"/>
              </a:spcAft>
              <a:buFont typeface="Wingdings" panose="05000000000000000000" pitchFamily="2" charset="2"/>
              <a:buChar char="§"/>
            </a:pPr>
            <a:r>
              <a:rPr lang="el-GR" sz="1400" dirty="0">
                <a:solidFill>
                  <a:srgbClr val="009999"/>
                </a:solidFill>
              </a:rPr>
              <a:t>Καλλιέργεια Αρωματικών-Φαρμακευτικών Φυτών και Νέες Τάσεις</a:t>
            </a:r>
            <a:endParaRPr lang="el-GR" sz="1400" dirty="0">
              <a:solidFill>
                <a:srgbClr val="009999"/>
              </a:solidFill>
              <a:latin typeface="Calibri" panose="020F0502020204030204" pitchFamily="34" charset="0"/>
            </a:endParaRPr>
          </a:p>
          <a:p>
            <a:pPr marL="174625" indent="-174625">
              <a:spcAft>
                <a:spcPts val="600"/>
              </a:spcAft>
              <a:buFont typeface="Wingdings" panose="05000000000000000000" pitchFamily="2" charset="2"/>
              <a:buChar char="§"/>
            </a:pPr>
            <a:r>
              <a:rPr lang="el-GR" sz="1400" dirty="0">
                <a:solidFill>
                  <a:srgbClr val="009999"/>
                </a:solidFill>
              </a:rPr>
              <a:t>Μοριακή Βελτίωση</a:t>
            </a:r>
            <a:endParaRPr lang="el-GR" sz="1400" dirty="0">
              <a:solidFill>
                <a:srgbClr val="009999"/>
              </a:solidFill>
              <a:latin typeface="Calibri" panose="020F0502020204030204" pitchFamily="34" charset="0"/>
            </a:endParaRPr>
          </a:p>
          <a:p>
            <a:pPr marL="174625" indent="-174625">
              <a:spcAft>
                <a:spcPts val="600"/>
              </a:spcAft>
              <a:buFont typeface="Wingdings" panose="05000000000000000000" pitchFamily="2" charset="2"/>
              <a:buChar char="§"/>
            </a:pPr>
            <a:r>
              <a:rPr lang="el-GR" sz="1400" dirty="0">
                <a:solidFill>
                  <a:srgbClr val="009999"/>
                </a:solidFill>
              </a:rPr>
              <a:t>Διαχείριση Υγείας Εδαφών</a:t>
            </a:r>
          </a:p>
          <a:p>
            <a:pPr marL="174625" indent="-174625">
              <a:spcAft>
                <a:spcPts val="600"/>
              </a:spcAft>
              <a:buFont typeface="Wingdings" panose="05000000000000000000" pitchFamily="2" charset="2"/>
              <a:buChar char="§"/>
            </a:pPr>
            <a:r>
              <a:rPr lang="el-GR" sz="1400" dirty="0"/>
              <a:t>Διπλωματική εργασία</a:t>
            </a:r>
          </a:p>
          <a:p>
            <a:pPr marL="174625" indent="-174625">
              <a:buFont typeface="Wingdings" panose="05000000000000000000" pitchFamily="2" charset="2"/>
              <a:buChar char="§"/>
            </a:pPr>
            <a:endParaRPr lang="el-GR" sz="1400" dirty="0"/>
          </a:p>
          <a:p>
            <a:pPr marL="174625" indent="-174625">
              <a:buFont typeface="Wingdings" panose="05000000000000000000" pitchFamily="2" charset="2"/>
              <a:buChar char="§"/>
            </a:pPr>
            <a:endParaRPr lang="el-GR" sz="1400" dirty="0"/>
          </a:p>
          <a:p>
            <a:endParaRPr lang="el-GR" sz="1400" b="1" dirty="0"/>
          </a:p>
          <a:p>
            <a:pPr>
              <a:spcAft>
                <a:spcPts val="600"/>
              </a:spcAft>
            </a:pPr>
            <a:r>
              <a:rPr lang="el-GR" sz="1400" b="1" dirty="0"/>
              <a:t>Σύνολο</a:t>
            </a:r>
          </a:p>
        </p:txBody>
      </p:sp>
      <p:sp>
        <p:nvSpPr>
          <p:cNvPr id="21" name="TextBox 20">
            <a:extLst>
              <a:ext uri="{FF2B5EF4-FFF2-40B4-BE49-F238E27FC236}">
                <a16:creationId xmlns:a16="http://schemas.microsoft.com/office/drawing/2014/main" id="{7E831E7E-753D-5CEC-E7A1-B3197623EB2F}"/>
              </a:ext>
            </a:extLst>
          </p:cNvPr>
          <p:cNvSpPr txBox="1"/>
          <p:nvPr/>
        </p:nvSpPr>
        <p:spPr>
          <a:xfrm>
            <a:off x="7206241" y="2638008"/>
            <a:ext cx="607694" cy="3139321"/>
          </a:xfrm>
          <a:prstGeom prst="rect">
            <a:avLst/>
          </a:prstGeom>
          <a:noFill/>
        </p:spPr>
        <p:txBody>
          <a:bodyPr wrap="square">
            <a:spAutoFit/>
          </a:bodyPr>
          <a:lstStyle/>
          <a:p>
            <a:pPr algn="ctr">
              <a:spcAft>
                <a:spcPts val="600"/>
              </a:spcAft>
            </a:pPr>
            <a:r>
              <a:rPr lang="en-US" sz="1400" b="1" dirty="0"/>
              <a:t>ECTS</a:t>
            </a:r>
            <a:endParaRPr lang="el-GR" sz="1400" b="1" dirty="0"/>
          </a:p>
          <a:p>
            <a:pPr algn="ctr">
              <a:spcAft>
                <a:spcPts val="600"/>
              </a:spcAft>
            </a:pPr>
            <a:r>
              <a:rPr lang="el-GR" sz="1400" dirty="0"/>
              <a:t>5</a:t>
            </a:r>
          </a:p>
          <a:p>
            <a:pPr algn="ctr">
              <a:spcAft>
                <a:spcPts val="600"/>
              </a:spcAft>
            </a:pPr>
            <a:r>
              <a:rPr lang="el-GR" sz="1400" dirty="0"/>
              <a:t>5</a:t>
            </a:r>
          </a:p>
          <a:p>
            <a:pPr algn="ctr"/>
            <a:endParaRPr lang="el-GR" sz="1400" dirty="0"/>
          </a:p>
          <a:p>
            <a:pPr algn="ctr"/>
            <a:endParaRPr lang="en-US" sz="1400" dirty="0"/>
          </a:p>
          <a:p>
            <a:pPr algn="ctr">
              <a:spcAft>
                <a:spcPts val="600"/>
              </a:spcAft>
            </a:pPr>
            <a:r>
              <a:rPr lang="el-GR" sz="1400" dirty="0"/>
              <a:t>5</a:t>
            </a:r>
          </a:p>
          <a:p>
            <a:pPr algn="ctr">
              <a:spcAft>
                <a:spcPts val="600"/>
              </a:spcAft>
            </a:pPr>
            <a:r>
              <a:rPr lang="el-GR" sz="1400" dirty="0"/>
              <a:t>5</a:t>
            </a:r>
            <a:endParaRPr lang="en-US" sz="1400" dirty="0"/>
          </a:p>
          <a:p>
            <a:pPr algn="ctr">
              <a:spcAft>
                <a:spcPts val="600"/>
              </a:spcAft>
            </a:pPr>
            <a:r>
              <a:rPr lang="el-GR" sz="1400" dirty="0"/>
              <a:t>15</a:t>
            </a:r>
          </a:p>
          <a:p>
            <a:pPr algn="ctr"/>
            <a:endParaRPr lang="el-GR" sz="1400" b="1" dirty="0"/>
          </a:p>
          <a:p>
            <a:pPr algn="ctr"/>
            <a:endParaRPr lang="el-GR" sz="1400" b="1" dirty="0"/>
          </a:p>
          <a:p>
            <a:pPr algn="ctr"/>
            <a:endParaRPr lang="el-GR" sz="1400" b="1" dirty="0"/>
          </a:p>
          <a:p>
            <a:pPr algn="ctr">
              <a:spcAft>
                <a:spcPts val="600"/>
              </a:spcAft>
            </a:pPr>
            <a:r>
              <a:rPr lang="el-GR" sz="1400" b="1" dirty="0"/>
              <a:t>30</a:t>
            </a:r>
          </a:p>
        </p:txBody>
      </p:sp>
      <p:sp>
        <p:nvSpPr>
          <p:cNvPr id="22" name="TextBox 21">
            <a:extLst>
              <a:ext uri="{FF2B5EF4-FFF2-40B4-BE49-F238E27FC236}">
                <a16:creationId xmlns:a16="http://schemas.microsoft.com/office/drawing/2014/main" id="{E72FF0BE-6D12-9E9F-2E16-69607FF10047}"/>
              </a:ext>
            </a:extLst>
          </p:cNvPr>
          <p:cNvSpPr txBox="1"/>
          <p:nvPr/>
        </p:nvSpPr>
        <p:spPr>
          <a:xfrm>
            <a:off x="4374740" y="4932083"/>
            <a:ext cx="3078447" cy="307777"/>
          </a:xfrm>
          <a:prstGeom prst="rect">
            <a:avLst/>
          </a:prstGeom>
          <a:noFill/>
        </p:spPr>
        <p:txBody>
          <a:bodyPr wrap="square">
            <a:spAutoFit/>
          </a:bodyPr>
          <a:lstStyle/>
          <a:p>
            <a:pPr>
              <a:spcAft>
                <a:spcPts val="600"/>
              </a:spcAft>
            </a:pPr>
            <a:r>
              <a:rPr lang="el-GR" sz="1400" i="1" dirty="0">
                <a:solidFill>
                  <a:srgbClr val="000000"/>
                </a:solidFill>
                <a:latin typeface="Calibri" panose="020F0502020204030204" pitchFamily="34" charset="0"/>
              </a:rPr>
              <a:t>Επιλογή 3 μαθημάτων εκ των ανωτέρω</a:t>
            </a:r>
            <a:endParaRPr lang="el-GR" sz="1400" b="1" i="1" dirty="0"/>
          </a:p>
        </p:txBody>
      </p:sp>
      <p:pic>
        <p:nvPicPr>
          <p:cNvPr id="1026" name="Picture 2" descr="What Is a Master's Thesis &amp; How to Write It: Best Tips">
            <a:extLst>
              <a:ext uri="{FF2B5EF4-FFF2-40B4-BE49-F238E27FC236}">
                <a16:creationId xmlns:a16="http://schemas.microsoft.com/office/drawing/2014/main" id="{A81079E0-E8CD-5EFE-3638-8F6650CCAC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396" t="29733" r="7686" b="14587"/>
          <a:stretch/>
        </p:blipFill>
        <p:spPr bwMode="auto">
          <a:xfrm>
            <a:off x="9919609" y="4324452"/>
            <a:ext cx="1614791" cy="16085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Βέλος: Αριστερό-δεξιό 23">
            <a:extLst>
              <a:ext uri="{FF2B5EF4-FFF2-40B4-BE49-F238E27FC236}">
                <a16:creationId xmlns:a16="http://schemas.microsoft.com/office/drawing/2014/main" id="{7AD1D6D8-1705-07AC-FDDF-6D4E7A9F117D}"/>
              </a:ext>
            </a:extLst>
          </p:cNvPr>
          <p:cNvSpPr/>
          <p:nvPr/>
        </p:nvSpPr>
        <p:spPr>
          <a:xfrm>
            <a:off x="608335" y="862241"/>
            <a:ext cx="11094039" cy="801292"/>
          </a:xfrm>
          <a:prstGeom prst="leftRightArrow">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err="1"/>
              <a:t>Αειφορική</a:t>
            </a:r>
            <a:r>
              <a:rPr lang="el-GR" sz="2200" dirty="0"/>
              <a:t> Γεωργία και Βελτίωση Φυτών</a:t>
            </a:r>
          </a:p>
        </p:txBody>
      </p:sp>
      <p:sp>
        <p:nvSpPr>
          <p:cNvPr id="25" name="Ορθογώνιο 24">
            <a:extLst>
              <a:ext uri="{FF2B5EF4-FFF2-40B4-BE49-F238E27FC236}">
                <a16:creationId xmlns:a16="http://schemas.microsoft.com/office/drawing/2014/main" id="{E1806033-CFC0-FB4D-3065-B1C58B12B900}"/>
              </a:ext>
            </a:extLst>
          </p:cNvPr>
          <p:cNvSpPr/>
          <p:nvPr/>
        </p:nvSpPr>
        <p:spPr>
          <a:xfrm>
            <a:off x="608335" y="6237249"/>
            <a:ext cx="11172182" cy="523220"/>
          </a:xfrm>
          <a:prstGeom prst="rect">
            <a:avLst/>
          </a:prstGeom>
        </p:spPr>
        <p:txBody>
          <a:bodyPr wrap="square">
            <a:spAutoFit/>
          </a:bodyPr>
          <a:lstStyle/>
          <a:p>
            <a:pPr algn="just" defTabSz="1219170">
              <a:buClr>
                <a:srgbClr val="000000"/>
              </a:buClr>
              <a:defRPr/>
            </a:pPr>
            <a:r>
              <a:rPr lang="el-GR" sz="1400" i="1" kern="0" dirty="0">
                <a:solidFill>
                  <a:srgbClr val="000000"/>
                </a:solidFill>
                <a:cs typeface="Arial"/>
                <a:sym typeface="Arial"/>
              </a:rPr>
              <a:t>Τα προσδοκώμενα μαθησιακά αποτελέσματα του ΠΜΣ καθορίζονται με βάση το Ευρωπαϊκό και το Εθνικό Πλαίσιο Προσόντων (EQF,NQF) για το επίπεδο 7. Τα Περιγράμματα Μαθημάτων είναι σχεδιασμένα σύμφωνα με τις απαιτήσεις που ορίζει το ενιαίο πλαίσιο προσόντων</a:t>
            </a:r>
            <a:r>
              <a:rPr lang="en-US" sz="1400" i="1" kern="0" dirty="0">
                <a:solidFill>
                  <a:srgbClr val="000000"/>
                </a:solidFill>
                <a:cs typeface="Arial"/>
                <a:sym typeface="Arial"/>
              </a:rPr>
              <a:t>.</a:t>
            </a:r>
            <a:endParaRPr lang="el-GR" sz="1400" i="1" kern="0" dirty="0">
              <a:solidFill>
                <a:srgbClr val="000000"/>
              </a:solidFill>
              <a:cs typeface="Arial"/>
              <a:sym typeface="Arial"/>
            </a:endParaRPr>
          </a:p>
        </p:txBody>
      </p:sp>
    </p:spTree>
    <p:extLst>
      <p:ext uri="{BB962C8B-B14F-4D97-AF65-F5344CB8AC3E}">
        <p14:creationId xmlns:p14="http://schemas.microsoft.com/office/powerpoint/2010/main" val="1770148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Ορθογώνιο 22">
            <a:extLst>
              <a:ext uri="{FF2B5EF4-FFF2-40B4-BE49-F238E27FC236}">
                <a16:creationId xmlns:a16="http://schemas.microsoft.com/office/drawing/2014/main" id="{8B1411C1-40F7-F956-491A-426FFA4D944D}"/>
              </a:ext>
            </a:extLst>
          </p:cNvPr>
          <p:cNvSpPr/>
          <p:nvPr/>
        </p:nvSpPr>
        <p:spPr>
          <a:xfrm>
            <a:off x="8011095" y="2626465"/>
            <a:ext cx="3769422" cy="3599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0442B986-74A1-0FA2-7B68-D436795CD0EA}"/>
              </a:ext>
            </a:extLst>
          </p:cNvPr>
          <p:cNvSpPr/>
          <p:nvPr/>
        </p:nvSpPr>
        <p:spPr>
          <a:xfrm>
            <a:off x="608335" y="2626465"/>
            <a:ext cx="3449567" cy="3599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429429" y="121269"/>
            <a:ext cx="5603131"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Πρόγραμμα Σπουδών του ΠΜΣ</a:t>
            </a:r>
            <a:endParaRPr lang="en-IN" sz="3200" b="1" kern="0" dirty="0">
              <a:solidFill>
                <a:srgbClr val="009999"/>
              </a:solidFill>
              <a:latin typeface="+mj-lt"/>
              <a:cs typeface="Arial" panose="020B0604020202020204" pitchFamily="34" charset="0"/>
              <a:sym typeface="Arial"/>
            </a:endParaRP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4.</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608338" y="1867710"/>
            <a:ext cx="3475261"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 Εξάμηνο</a:t>
            </a:r>
          </a:p>
        </p:txBody>
      </p:sp>
      <p:sp>
        <p:nvSpPr>
          <p:cNvPr id="6" name="TextBox 5">
            <a:extLst>
              <a:ext uri="{FF2B5EF4-FFF2-40B4-BE49-F238E27FC236}">
                <a16:creationId xmlns:a16="http://schemas.microsoft.com/office/drawing/2014/main" id="{B6984D6E-D437-756E-060A-1EC2E210037C}"/>
              </a:ext>
            </a:extLst>
          </p:cNvPr>
          <p:cNvSpPr txBox="1"/>
          <p:nvPr/>
        </p:nvSpPr>
        <p:spPr>
          <a:xfrm>
            <a:off x="608336" y="2676923"/>
            <a:ext cx="3078447" cy="3216265"/>
          </a:xfrm>
          <a:prstGeom prst="rect">
            <a:avLst/>
          </a:prstGeom>
          <a:noFill/>
        </p:spPr>
        <p:txBody>
          <a:bodyPr wrap="square">
            <a:spAutoFit/>
          </a:bodyPr>
          <a:lstStyle/>
          <a:p>
            <a:pPr>
              <a:spcAft>
                <a:spcPts val="600"/>
              </a:spcAft>
            </a:pPr>
            <a:r>
              <a:rPr lang="el-GR" sz="1400" b="1" dirty="0">
                <a:solidFill>
                  <a:srgbClr val="000000"/>
                </a:solidFill>
                <a:latin typeface="Calibri" panose="020F0502020204030204" pitchFamily="34" charset="0"/>
              </a:rPr>
              <a:t>Μάθημα</a:t>
            </a:r>
          </a:p>
          <a:p>
            <a:pPr marL="174625" indent="-174625">
              <a:spcAft>
                <a:spcPts val="600"/>
              </a:spcAft>
              <a:buFont typeface="Wingdings" panose="05000000000000000000" pitchFamily="2" charset="2"/>
              <a:buChar char="§"/>
            </a:pPr>
            <a:r>
              <a:rPr lang="el-GR" sz="1400" dirty="0" err="1">
                <a:solidFill>
                  <a:srgbClr val="000000"/>
                </a:solidFill>
                <a:latin typeface="Calibri" panose="020F0502020204030204" pitchFamily="34" charset="0"/>
              </a:rPr>
              <a:t>Αειφορική</a:t>
            </a:r>
            <a:r>
              <a:rPr lang="el-GR" sz="1400" dirty="0">
                <a:solidFill>
                  <a:srgbClr val="000000"/>
                </a:solidFill>
                <a:latin typeface="Calibri" panose="020F0502020204030204" pitchFamily="34" charset="0"/>
              </a:rPr>
              <a:t> Διαχείριση Καλλιεργειών</a:t>
            </a:r>
          </a:p>
          <a:p>
            <a:pPr marL="174625" indent="-174625">
              <a:spcAft>
                <a:spcPts val="600"/>
              </a:spcAft>
              <a:buFont typeface="Wingdings" panose="05000000000000000000" pitchFamily="2" charset="2"/>
              <a:buChar char="§"/>
            </a:pPr>
            <a:r>
              <a:rPr lang="el-GR" sz="1400" dirty="0"/>
              <a:t>Διαχείριση Παραγωγικότητας και Γονιμότητας Εδαφών</a:t>
            </a:r>
            <a:endParaRPr lang="el-GR" sz="1400" dirty="0">
              <a:solidFill>
                <a:srgbClr val="000000"/>
              </a:solidFill>
              <a:latin typeface="Calibri" panose="020F0502020204030204" pitchFamily="34" charset="0"/>
            </a:endParaRPr>
          </a:p>
          <a:p>
            <a:pPr marL="174625" indent="-174625">
              <a:spcAft>
                <a:spcPts val="600"/>
              </a:spcAft>
              <a:buFont typeface="Wingdings" panose="05000000000000000000" pitchFamily="2" charset="2"/>
              <a:buChar char="§"/>
            </a:pPr>
            <a:r>
              <a:rPr lang="el-GR" sz="1400" dirty="0"/>
              <a:t>Βελτίωση ανθεκτικότητας έναντι καταπονήσεων - Βελτίωση ποιότητας</a:t>
            </a:r>
            <a:endParaRPr lang="el-GR" sz="1400" dirty="0">
              <a:solidFill>
                <a:srgbClr val="000000"/>
              </a:solidFill>
              <a:latin typeface="Calibri" panose="020F0502020204030204" pitchFamily="34" charset="0"/>
            </a:endParaRPr>
          </a:p>
          <a:p>
            <a:pPr marL="174625" indent="-174625">
              <a:spcAft>
                <a:spcPts val="600"/>
              </a:spcAft>
              <a:buFont typeface="Wingdings" panose="05000000000000000000" pitchFamily="2" charset="2"/>
              <a:buChar char="§"/>
            </a:pPr>
            <a:r>
              <a:rPr lang="el-GR" sz="1400" dirty="0">
                <a:solidFill>
                  <a:srgbClr val="009999"/>
                </a:solidFill>
              </a:rPr>
              <a:t>Αστικό πράσινο και αστική παραγωγή τροφής</a:t>
            </a:r>
          </a:p>
          <a:p>
            <a:pPr marL="174625" indent="-174625">
              <a:spcAft>
                <a:spcPts val="600"/>
              </a:spcAft>
              <a:buFont typeface="Wingdings" panose="05000000000000000000" pitchFamily="2" charset="2"/>
              <a:buChar char="§"/>
            </a:pPr>
            <a:r>
              <a:rPr lang="el-GR" sz="1400" dirty="0"/>
              <a:t>Ερευνητική Μεθοδολογία – Συγγραφή επιστημονικών εργασιών</a:t>
            </a:r>
            <a:endParaRPr lang="en-US" sz="1400" dirty="0"/>
          </a:p>
          <a:p>
            <a:pPr marL="174625" indent="-174625">
              <a:spcAft>
                <a:spcPts val="600"/>
              </a:spcAft>
              <a:buFont typeface="Wingdings" panose="05000000000000000000" pitchFamily="2" charset="2"/>
              <a:buChar char="§"/>
            </a:pPr>
            <a:r>
              <a:rPr lang="el-GR" sz="1400" dirty="0"/>
              <a:t>Διπλωματική εργασία</a:t>
            </a:r>
            <a:endParaRPr lang="en-US" sz="1400" dirty="0"/>
          </a:p>
          <a:p>
            <a:pPr>
              <a:spcAft>
                <a:spcPts val="600"/>
              </a:spcAft>
            </a:pPr>
            <a:r>
              <a:rPr lang="el-GR" sz="1400" b="1" dirty="0"/>
              <a:t>Σύνολο</a:t>
            </a:r>
          </a:p>
        </p:txBody>
      </p:sp>
      <p:sp>
        <p:nvSpPr>
          <p:cNvPr id="7" name="Ορθογώνιο: Στρογγύλεμα γωνιών 6">
            <a:extLst>
              <a:ext uri="{FF2B5EF4-FFF2-40B4-BE49-F238E27FC236}">
                <a16:creationId xmlns:a16="http://schemas.microsoft.com/office/drawing/2014/main" id="{C6A00AD8-1D5D-46DB-D50F-0B1C3D6B66C6}"/>
              </a:ext>
            </a:extLst>
          </p:cNvPr>
          <p:cNvSpPr/>
          <p:nvPr/>
        </p:nvSpPr>
        <p:spPr>
          <a:xfrm>
            <a:off x="4350261" y="1867710"/>
            <a:ext cx="339633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Β’ Εξάμηνο</a:t>
            </a:r>
          </a:p>
        </p:txBody>
      </p:sp>
      <p:sp>
        <p:nvSpPr>
          <p:cNvPr id="12" name="Ορθογώνιο: Στρογγύλεμα γωνιών 11">
            <a:extLst>
              <a:ext uri="{FF2B5EF4-FFF2-40B4-BE49-F238E27FC236}">
                <a16:creationId xmlns:a16="http://schemas.microsoft.com/office/drawing/2014/main" id="{FF54A2DB-5446-AC02-2219-8EC806D1BFE5}"/>
              </a:ext>
            </a:extLst>
          </p:cNvPr>
          <p:cNvSpPr/>
          <p:nvPr/>
        </p:nvSpPr>
        <p:spPr>
          <a:xfrm>
            <a:off x="8013255" y="1867710"/>
            <a:ext cx="376942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Μεταπτυχιακή Διπλωματική Εργασία</a:t>
            </a:r>
          </a:p>
        </p:txBody>
      </p:sp>
      <p:sp>
        <p:nvSpPr>
          <p:cNvPr id="14" name="TextBox 13">
            <a:extLst>
              <a:ext uri="{FF2B5EF4-FFF2-40B4-BE49-F238E27FC236}">
                <a16:creationId xmlns:a16="http://schemas.microsoft.com/office/drawing/2014/main" id="{BA6C2FB8-6FA1-BB94-96F8-7DF55F362474}"/>
              </a:ext>
            </a:extLst>
          </p:cNvPr>
          <p:cNvSpPr txBox="1"/>
          <p:nvPr/>
        </p:nvSpPr>
        <p:spPr>
          <a:xfrm>
            <a:off x="8000256" y="2676923"/>
            <a:ext cx="3769422" cy="1246495"/>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Η ΜΔΕ έχει σαφώς ερευνητικό χαρακτήρα</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Αφορά σύγχρονα θέματα της επιστήμης και το περιεχόμενό της είναι συμβατό με τους σκοπούς και τη θεματολογία του ΠΜΣ.	                   	</a:t>
            </a:r>
            <a:endParaRPr lang="el-GR" sz="1400" dirty="0"/>
          </a:p>
        </p:txBody>
      </p:sp>
      <p:sp>
        <p:nvSpPr>
          <p:cNvPr id="18" name="TextBox 17">
            <a:extLst>
              <a:ext uri="{FF2B5EF4-FFF2-40B4-BE49-F238E27FC236}">
                <a16:creationId xmlns:a16="http://schemas.microsoft.com/office/drawing/2014/main" id="{74171165-7600-7D8D-CC66-0E1B13551E67}"/>
              </a:ext>
            </a:extLst>
          </p:cNvPr>
          <p:cNvSpPr txBox="1"/>
          <p:nvPr/>
        </p:nvSpPr>
        <p:spPr>
          <a:xfrm>
            <a:off x="3542139" y="2676923"/>
            <a:ext cx="607694" cy="3293209"/>
          </a:xfrm>
          <a:prstGeom prst="rect">
            <a:avLst/>
          </a:prstGeom>
          <a:noFill/>
        </p:spPr>
        <p:txBody>
          <a:bodyPr wrap="square">
            <a:spAutoFit/>
          </a:bodyPr>
          <a:lstStyle/>
          <a:p>
            <a:pPr algn="ctr">
              <a:spcAft>
                <a:spcPts val="600"/>
              </a:spcAft>
            </a:pPr>
            <a:r>
              <a:rPr lang="en-US" sz="1400" b="1" dirty="0"/>
              <a:t>ECTS</a:t>
            </a:r>
            <a:endParaRPr lang="el-GR" sz="1400" b="1" dirty="0"/>
          </a:p>
          <a:p>
            <a:pPr algn="ctr">
              <a:spcAft>
                <a:spcPts val="600"/>
              </a:spcAft>
            </a:pPr>
            <a:r>
              <a:rPr lang="el-GR" sz="1400" dirty="0"/>
              <a:t>5</a:t>
            </a:r>
          </a:p>
          <a:p>
            <a:pPr algn="ctr">
              <a:spcAft>
                <a:spcPts val="600"/>
              </a:spcAft>
            </a:pPr>
            <a:r>
              <a:rPr lang="el-GR" sz="1400" dirty="0"/>
              <a:t>5</a:t>
            </a:r>
          </a:p>
          <a:p>
            <a:pPr algn="ctr"/>
            <a:endParaRPr lang="en-US" sz="1400" dirty="0"/>
          </a:p>
          <a:p>
            <a:pPr algn="ctr">
              <a:spcAft>
                <a:spcPts val="600"/>
              </a:spcAft>
            </a:pPr>
            <a:r>
              <a:rPr lang="el-GR" sz="1400" dirty="0"/>
              <a:t>5</a:t>
            </a:r>
          </a:p>
          <a:p>
            <a:pPr algn="ctr"/>
            <a:endParaRPr lang="el-GR" sz="1400" dirty="0"/>
          </a:p>
          <a:p>
            <a:pPr algn="ctr">
              <a:spcAft>
                <a:spcPts val="600"/>
              </a:spcAft>
            </a:pPr>
            <a:r>
              <a:rPr lang="el-GR" sz="1400" dirty="0">
                <a:solidFill>
                  <a:srgbClr val="009999"/>
                </a:solidFill>
              </a:rPr>
              <a:t>5</a:t>
            </a:r>
            <a:endParaRPr lang="en-US" sz="1400" dirty="0">
              <a:solidFill>
                <a:srgbClr val="009999"/>
              </a:solidFill>
            </a:endParaRPr>
          </a:p>
          <a:p>
            <a:pPr algn="ctr"/>
            <a:endParaRPr lang="el-GR" sz="1400" dirty="0"/>
          </a:p>
          <a:p>
            <a:pPr algn="ctr">
              <a:spcAft>
                <a:spcPts val="600"/>
              </a:spcAft>
            </a:pPr>
            <a:r>
              <a:rPr lang="el-GR" sz="1400" dirty="0"/>
              <a:t> </a:t>
            </a:r>
            <a:r>
              <a:rPr lang="en-US" sz="1400" dirty="0"/>
              <a:t>-</a:t>
            </a:r>
          </a:p>
          <a:p>
            <a:pPr algn="ctr"/>
            <a:endParaRPr lang="el-GR" sz="1400" dirty="0"/>
          </a:p>
          <a:p>
            <a:pPr algn="ctr">
              <a:spcAft>
                <a:spcPts val="600"/>
              </a:spcAft>
            </a:pPr>
            <a:r>
              <a:rPr lang="el-GR" sz="1400" dirty="0"/>
              <a:t>10</a:t>
            </a:r>
          </a:p>
          <a:p>
            <a:pPr algn="ctr">
              <a:spcAft>
                <a:spcPts val="600"/>
              </a:spcAft>
            </a:pPr>
            <a:r>
              <a:rPr lang="el-GR" sz="1400" b="1" dirty="0"/>
              <a:t>30</a:t>
            </a:r>
          </a:p>
        </p:txBody>
      </p:sp>
      <p:sp>
        <p:nvSpPr>
          <p:cNvPr id="19" name="Ορθογώνιο 18">
            <a:extLst>
              <a:ext uri="{FF2B5EF4-FFF2-40B4-BE49-F238E27FC236}">
                <a16:creationId xmlns:a16="http://schemas.microsoft.com/office/drawing/2014/main" id="{8223BD8C-A378-6390-5AF7-BAD9DDC7424F}"/>
              </a:ext>
            </a:extLst>
          </p:cNvPr>
          <p:cNvSpPr/>
          <p:nvPr/>
        </p:nvSpPr>
        <p:spPr>
          <a:xfrm>
            <a:off x="4350262" y="2626465"/>
            <a:ext cx="3396332" cy="3599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97E83B74-8352-43DE-D635-E69D5D8D1C1E}"/>
              </a:ext>
            </a:extLst>
          </p:cNvPr>
          <p:cNvSpPr txBox="1"/>
          <p:nvPr/>
        </p:nvSpPr>
        <p:spPr>
          <a:xfrm>
            <a:off x="4350262" y="2676923"/>
            <a:ext cx="3078447" cy="3216265"/>
          </a:xfrm>
          <a:prstGeom prst="rect">
            <a:avLst/>
          </a:prstGeom>
          <a:noFill/>
        </p:spPr>
        <p:txBody>
          <a:bodyPr wrap="square">
            <a:spAutoFit/>
          </a:bodyPr>
          <a:lstStyle/>
          <a:p>
            <a:pPr>
              <a:spcAft>
                <a:spcPts val="600"/>
              </a:spcAft>
            </a:pPr>
            <a:r>
              <a:rPr lang="el-GR" sz="1400" b="1" dirty="0">
                <a:solidFill>
                  <a:srgbClr val="000000"/>
                </a:solidFill>
                <a:latin typeface="Calibri" panose="020F0502020204030204" pitchFamily="34" charset="0"/>
              </a:rPr>
              <a:t>Μάθημα</a:t>
            </a:r>
          </a:p>
          <a:p>
            <a:pPr marL="174625" indent="-174625">
              <a:spcAft>
                <a:spcPts val="600"/>
              </a:spcAft>
              <a:buFont typeface="Wingdings" panose="05000000000000000000" pitchFamily="2" charset="2"/>
              <a:buChar char="§"/>
            </a:pPr>
            <a:r>
              <a:rPr lang="el-GR" sz="1400" dirty="0">
                <a:solidFill>
                  <a:srgbClr val="009999"/>
                </a:solidFill>
                <a:latin typeface="Calibri" panose="020F0502020204030204" pitchFamily="34" charset="0"/>
              </a:rPr>
              <a:t>Καινοτομίες στην Εμπορική Ανθοκομία</a:t>
            </a:r>
          </a:p>
          <a:p>
            <a:pPr marL="174625" indent="-174625">
              <a:spcAft>
                <a:spcPts val="600"/>
              </a:spcAft>
              <a:buFont typeface="Wingdings" panose="05000000000000000000" pitchFamily="2" charset="2"/>
              <a:buChar char="§"/>
            </a:pPr>
            <a:r>
              <a:rPr lang="el-GR" sz="1400" dirty="0">
                <a:solidFill>
                  <a:srgbClr val="009999"/>
                </a:solidFill>
              </a:rPr>
              <a:t>Αναπτυξιακή Αμπελουργία στο πλαίσιο της κλιματικής αλλαγής</a:t>
            </a:r>
            <a:endParaRPr lang="el-GR" sz="1400" dirty="0">
              <a:solidFill>
                <a:srgbClr val="009999"/>
              </a:solidFill>
              <a:latin typeface="Calibri" panose="020F0502020204030204" pitchFamily="34" charset="0"/>
            </a:endParaRPr>
          </a:p>
          <a:p>
            <a:pPr marL="174625" indent="-174625">
              <a:spcAft>
                <a:spcPts val="600"/>
              </a:spcAft>
              <a:buFont typeface="Wingdings" panose="05000000000000000000" pitchFamily="2" charset="2"/>
              <a:buChar char="§"/>
            </a:pPr>
            <a:r>
              <a:rPr lang="el-GR" sz="1400" dirty="0">
                <a:solidFill>
                  <a:srgbClr val="009999"/>
                </a:solidFill>
              </a:rPr>
              <a:t>Καινοτομίες στη Δενδροκομία</a:t>
            </a:r>
            <a:endParaRPr lang="el-GR" sz="1400" dirty="0">
              <a:solidFill>
                <a:srgbClr val="009999"/>
              </a:solidFill>
              <a:latin typeface="Calibri" panose="020F0502020204030204" pitchFamily="34" charset="0"/>
            </a:endParaRPr>
          </a:p>
          <a:p>
            <a:pPr marL="174625" indent="-174625">
              <a:spcAft>
                <a:spcPts val="600"/>
              </a:spcAft>
              <a:buFont typeface="Wingdings" panose="05000000000000000000" pitchFamily="2" charset="2"/>
              <a:buChar char="§"/>
            </a:pPr>
            <a:r>
              <a:rPr lang="el-GR" sz="1400" dirty="0">
                <a:solidFill>
                  <a:srgbClr val="009999"/>
                </a:solidFill>
              </a:rPr>
              <a:t>Καλλιέργεια Αρωματικών-Φαρμακευτικών Φυτών και Νέες Τάσεις</a:t>
            </a:r>
          </a:p>
          <a:p>
            <a:pPr marL="174625" indent="-174625">
              <a:spcAft>
                <a:spcPts val="600"/>
              </a:spcAft>
              <a:buFont typeface="Wingdings" panose="05000000000000000000" pitchFamily="2" charset="2"/>
              <a:buChar char="§"/>
            </a:pPr>
            <a:r>
              <a:rPr lang="el-GR" sz="1400" dirty="0"/>
              <a:t>Διπλωματική εργασία</a:t>
            </a:r>
          </a:p>
          <a:p>
            <a:pPr>
              <a:spcAft>
                <a:spcPts val="600"/>
              </a:spcAft>
            </a:pPr>
            <a:endParaRPr lang="el-GR" sz="1400" dirty="0"/>
          </a:p>
          <a:p>
            <a:pPr>
              <a:spcAft>
                <a:spcPts val="600"/>
              </a:spcAft>
            </a:pPr>
            <a:r>
              <a:rPr lang="el-GR" sz="1400" b="1" dirty="0"/>
              <a:t>Σύνολο</a:t>
            </a:r>
          </a:p>
        </p:txBody>
      </p:sp>
      <p:sp>
        <p:nvSpPr>
          <p:cNvPr id="21" name="TextBox 20">
            <a:extLst>
              <a:ext uri="{FF2B5EF4-FFF2-40B4-BE49-F238E27FC236}">
                <a16:creationId xmlns:a16="http://schemas.microsoft.com/office/drawing/2014/main" id="{7E831E7E-753D-5CEC-E7A1-B3197623EB2F}"/>
              </a:ext>
            </a:extLst>
          </p:cNvPr>
          <p:cNvSpPr txBox="1"/>
          <p:nvPr/>
        </p:nvSpPr>
        <p:spPr>
          <a:xfrm>
            <a:off x="7186785" y="2676923"/>
            <a:ext cx="607694" cy="3216265"/>
          </a:xfrm>
          <a:prstGeom prst="rect">
            <a:avLst/>
          </a:prstGeom>
          <a:noFill/>
        </p:spPr>
        <p:txBody>
          <a:bodyPr wrap="square">
            <a:spAutoFit/>
          </a:bodyPr>
          <a:lstStyle/>
          <a:p>
            <a:pPr algn="ctr">
              <a:spcAft>
                <a:spcPts val="600"/>
              </a:spcAft>
            </a:pPr>
            <a:r>
              <a:rPr lang="en-US" sz="1400" b="1" dirty="0"/>
              <a:t>ECTS</a:t>
            </a:r>
            <a:endParaRPr lang="el-GR" sz="1400" b="1" dirty="0"/>
          </a:p>
          <a:p>
            <a:pPr algn="ctr">
              <a:spcAft>
                <a:spcPts val="600"/>
              </a:spcAft>
            </a:pPr>
            <a:r>
              <a:rPr lang="el-GR" sz="1400" dirty="0"/>
              <a:t>5</a:t>
            </a:r>
            <a:endParaRPr lang="en-US" sz="1400" dirty="0"/>
          </a:p>
          <a:p>
            <a:pPr algn="ctr"/>
            <a:endParaRPr lang="el-GR" sz="1400" dirty="0"/>
          </a:p>
          <a:p>
            <a:pPr algn="ctr">
              <a:spcAft>
                <a:spcPts val="600"/>
              </a:spcAft>
            </a:pPr>
            <a:r>
              <a:rPr lang="el-GR" sz="1400" dirty="0"/>
              <a:t>5</a:t>
            </a:r>
          </a:p>
          <a:p>
            <a:pPr algn="ctr"/>
            <a:endParaRPr lang="el-GR" sz="1400" dirty="0"/>
          </a:p>
          <a:p>
            <a:pPr algn="ctr">
              <a:spcAft>
                <a:spcPts val="600"/>
              </a:spcAft>
            </a:pPr>
            <a:r>
              <a:rPr lang="el-GR" sz="1400" dirty="0"/>
              <a:t>5</a:t>
            </a:r>
          </a:p>
          <a:p>
            <a:pPr algn="ctr">
              <a:spcAft>
                <a:spcPts val="600"/>
              </a:spcAft>
            </a:pPr>
            <a:r>
              <a:rPr lang="el-GR" sz="1400" dirty="0"/>
              <a:t>5</a:t>
            </a:r>
            <a:endParaRPr lang="en-US" sz="1400" dirty="0"/>
          </a:p>
          <a:p>
            <a:pPr algn="ctr"/>
            <a:endParaRPr lang="en-US" sz="1400" dirty="0"/>
          </a:p>
          <a:p>
            <a:pPr algn="ctr"/>
            <a:endParaRPr lang="en-US" sz="1400" dirty="0"/>
          </a:p>
          <a:p>
            <a:pPr algn="ctr">
              <a:spcAft>
                <a:spcPts val="600"/>
              </a:spcAft>
            </a:pPr>
            <a:r>
              <a:rPr lang="el-GR" sz="1400" dirty="0"/>
              <a:t>15</a:t>
            </a:r>
          </a:p>
          <a:p>
            <a:pPr algn="ctr">
              <a:spcAft>
                <a:spcPts val="600"/>
              </a:spcAft>
            </a:pPr>
            <a:endParaRPr lang="el-GR" sz="1400" b="1" dirty="0"/>
          </a:p>
          <a:p>
            <a:pPr algn="ctr">
              <a:spcAft>
                <a:spcPts val="600"/>
              </a:spcAft>
            </a:pPr>
            <a:r>
              <a:rPr lang="el-GR" sz="1400" b="1" dirty="0"/>
              <a:t>30</a:t>
            </a:r>
          </a:p>
        </p:txBody>
      </p:sp>
      <p:sp>
        <p:nvSpPr>
          <p:cNvPr id="22" name="TextBox 21">
            <a:extLst>
              <a:ext uri="{FF2B5EF4-FFF2-40B4-BE49-F238E27FC236}">
                <a16:creationId xmlns:a16="http://schemas.microsoft.com/office/drawing/2014/main" id="{E72FF0BE-6D12-9E9F-2E16-69607FF10047}"/>
              </a:ext>
            </a:extLst>
          </p:cNvPr>
          <p:cNvSpPr txBox="1"/>
          <p:nvPr/>
        </p:nvSpPr>
        <p:spPr>
          <a:xfrm>
            <a:off x="4347682" y="5299431"/>
            <a:ext cx="3078447" cy="307777"/>
          </a:xfrm>
          <a:prstGeom prst="rect">
            <a:avLst/>
          </a:prstGeom>
          <a:noFill/>
        </p:spPr>
        <p:txBody>
          <a:bodyPr wrap="square">
            <a:spAutoFit/>
          </a:bodyPr>
          <a:lstStyle/>
          <a:p>
            <a:pPr>
              <a:spcAft>
                <a:spcPts val="600"/>
              </a:spcAft>
            </a:pPr>
            <a:r>
              <a:rPr lang="el-GR" sz="1400" i="1" dirty="0">
                <a:solidFill>
                  <a:srgbClr val="000000"/>
                </a:solidFill>
                <a:latin typeface="Calibri" panose="020F0502020204030204" pitchFamily="34" charset="0"/>
              </a:rPr>
              <a:t>Επιλογή 3 μαθημάτων εκ των ανωτέρω</a:t>
            </a:r>
            <a:endParaRPr lang="el-GR" sz="1400" b="1" i="1" dirty="0"/>
          </a:p>
        </p:txBody>
      </p:sp>
      <p:pic>
        <p:nvPicPr>
          <p:cNvPr id="1026" name="Picture 2" descr="What Is a Master's Thesis &amp; How to Write It: Best Tips">
            <a:extLst>
              <a:ext uri="{FF2B5EF4-FFF2-40B4-BE49-F238E27FC236}">
                <a16:creationId xmlns:a16="http://schemas.microsoft.com/office/drawing/2014/main" id="{A81079E0-E8CD-5EFE-3638-8F6650CCAC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396" t="29733" r="7686" b="14587"/>
          <a:stretch/>
        </p:blipFill>
        <p:spPr bwMode="auto">
          <a:xfrm>
            <a:off x="9919609" y="4363367"/>
            <a:ext cx="1614791" cy="16085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Βέλος: Αριστερό-δεξιό 23">
            <a:extLst>
              <a:ext uri="{FF2B5EF4-FFF2-40B4-BE49-F238E27FC236}">
                <a16:creationId xmlns:a16="http://schemas.microsoft.com/office/drawing/2014/main" id="{7AD1D6D8-1705-07AC-FDDF-6D4E7A9F117D}"/>
              </a:ext>
            </a:extLst>
          </p:cNvPr>
          <p:cNvSpPr/>
          <p:nvPr/>
        </p:nvSpPr>
        <p:spPr>
          <a:xfrm>
            <a:off x="608335" y="901156"/>
            <a:ext cx="11094039" cy="801292"/>
          </a:xfrm>
          <a:prstGeom prst="leftRightArrow">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a:t>Τομείς Αιχμής στην Παραγωγή Οπωροκηπευτικών</a:t>
            </a:r>
          </a:p>
        </p:txBody>
      </p:sp>
      <p:sp>
        <p:nvSpPr>
          <p:cNvPr id="2" name="Ορθογώνιο 1">
            <a:extLst>
              <a:ext uri="{FF2B5EF4-FFF2-40B4-BE49-F238E27FC236}">
                <a16:creationId xmlns:a16="http://schemas.microsoft.com/office/drawing/2014/main" id="{3A665FD9-12D2-0439-8D81-173E8DEF859F}"/>
              </a:ext>
            </a:extLst>
          </p:cNvPr>
          <p:cNvSpPr/>
          <p:nvPr/>
        </p:nvSpPr>
        <p:spPr>
          <a:xfrm>
            <a:off x="608335" y="6237249"/>
            <a:ext cx="11172182" cy="523220"/>
          </a:xfrm>
          <a:prstGeom prst="rect">
            <a:avLst/>
          </a:prstGeom>
        </p:spPr>
        <p:txBody>
          <a:bodyPr wrap="square">
            <a:spAutoFit/>
          </a:bodyPr>
          <a:lstStyle/>
          <a:p>
            <a:pPr algn="just" defTabSz="1219170">
              <a:buClr>
                <a:srgbClr val="000000"/>
              </a:buClr>
              <a:defRPr/>
            </a:pPr>
            <a:r>
              <a:rPr lang="el-GR" sz="1400" i="1" kern="0" dirty="0">
                <a:solidFill>
                  <a:srgbClr val="000000"/>
                </a:solidFill>
                <a:cs typeface="Arial"/>
                <a:sym typeface="Arial"/>
              </a:rPr>
              <a:t>Τα προσδοκώμενα μαθησιακά αποτελέσματα του ΠΜΣ καθορίζονται με βάση το Ευρωπαϊκό και το Εθνικό Πλαίσιο Προσόντων (EQF,NQF) για το επίπεδο 7. Τα Περιγράμματα Μαθημάτων είναι σχεδιασμένα σύμφωνα με τις απαιτήσεις που ορίζει το ενιαίο πλαίσιο προσόντων</a:t>
            </a:r>
            <a:r>
              <a:rPr lang="en-US" sz="1400" i="1" kern="0" dirty="0">
                <a:solidFill>
                  <a:srgbClr val="000000"/>
                </a:solidFill>
                <a:cs typeface="Arial"/>
                <a:sym typeface="Arial"/>
              </a:rPr>
              <a:t>.</a:t>
            </a:r>
            <a:endParaRPr lang="el-GR" sz="1400" i="1" kern="0" dirty="0">
              <a:solidFill>
                <a:srgbClr val="000000"/>
              </a:solidFill>
              <a:cs typeface="Arial"/>
              <a:sym typeface="Arial"/>
            </a:endParaRPr>
          </a:p>
        </p:txBody>
      </p:sp>
    </p:spTree>
    <p:extLst>
      <p:ext uri="{BB962C8B-B14F-4D97-AF65-F5344CB8AC3E}">
        <p14:creationId xmlns:p14="http://schemas.microsoft.com/office/powerpoint/2010/main" val="1144405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Ορθογώνιο 22">
            <a:extLst>
              <a:ext uri="{FF2B5EF4-FFF2-40B4-BE49-F238E27FC236}">
                <a16:creationId xmlns:a16="http://schemas.microsoft.com/office/drawing/2014/main" id="{8B1411C1-40F7-F956-491A-426FFA4D944D}"/>
              </a:ext>
            </a:extLst>
          </p:cNvPr>
          <p:cNvSpPr/>
          <p:nvPr/>
        </p:nvSpPr>
        <p:spPr>
          <a:xfrm>
            <a:off x="8011095" y="1770427"/>
            <a:ext cx="3691279" cy="3841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0442B986-74A1-0FA2-7B68-D436795CD0EA}"/>
              </a:ext>
            </a:extLst>
          </p:cNvPr>
          <p:cNvSpPr/>
          <p:nvPr/>
        </p:nvSpPr>
        <p:spPr>
          <a:xfrm>
            <a:off x="608335" y="1770427"/>
            <a:ext cx="3449567" cy="3841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783997" y="121269"/>
            <a:ext cx="4227098"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Εκπαιδευτικό Πλαίσιο</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4.</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608338" y="1011672"/>
            <a:ext cx="3475261"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Εκπαιδευτική Διαδικασία</a:t>
            </a:r>
          </a:p>
        </p:txBody>
      </p:sp>
      <p:sp>
        <p:nvSpPr>
          <p:cNvPr id="6" name="TextBox 5">
            <a:extLst>
              <a:ext uri="{FF2B5EF4-FFF2-40B4-BE49-F238E27FC236}">
                <a16:creationId xmlns:a16="http://schemas.microsoft.com/office/drawing/2014/main" id="{B6984D6E-D437-756E-060A-1EC2E210037C}"/>
              </a:ext>
            </a:extLst>
          </p:cNvPr>
          <p:cNvSpPr txBox="1"/>
          <p:nvPr/>
        </p:nvSpPr>
        <p:spPr>
          <a:xfrm>
            <a:off x="608336" y="1820885"/>
            <a:ext cx="3370806" cy="3770263"/>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Το κάθε εξάμηνο περιλαμβάνει 13 εβδομάδες διδασκαλίας και 2 εβδομάδες για τη γραπτή εξέταση ή την υποβολή και εξέταση των επιστημονικών εργασιών.</a:t>
            </a:r>
          </a:p>
          <a:p>
            <a:pPr marL="174625" indent="-174625">
              <a:spcAft>
                <a:spcPts val="600"/>
              </a:spcAft>
              <a:buFont typeface="Wingdings" panose="05000000000000000000" pitchFamily="2" charset="2"/>
              <a:buChar char="§"/>
            </a:pPr>
            <a:r>
              <a:rPr lang="el-GR" sz="1400" dirty="0"/>
              <a:t>Η παρακολούθηση των μαθημάτων είναι υποχρεωτική. Το ανώτερο όριο των επιτρεπόμενων απουσιών για κάθε μάθημα ορίζεται στο 30%.</a:t>
            </a:r>
          </a:p>
          <a:p>
            <a:pPr marL="174625" indent="-174625">
              <a:spcAft>
                <a:spcPts val="600"/>
              </a:spcAft>
              <a:buFont typeface="Wingdings" panose="05000000000000000000" pitchFamily="2" charset="2"/>
              <a:buChar char="§"/>
            </a:pPr>
            <a:r>
              <a:rPr lang="el-GR" sz="1400" dirty="0"/>
              <a:t>Διδακτικές προσεγγίσεις:</a:t>
            </a:r>
            <a:endParaRPr lang="el-GR" sz="1400" b="1" dirty="0"/>
          </a:p>
          <a:p>
            <a:pPr marL="355600" indent="-173038">
              <a:buSzPct val="80000"/>
              <a:buFont typeface="Courier New" panose="02070309020205020404" pitchFamily="49" charset="0"/>
              <a:buChar char="o"/>
            </a:pPr>
            <a:r>
              <a:rPr lang="el-GR" sz="1400" dirty="0"/>
              <a:t>Διαλέξεις διά ζώσης &amp; εξ’ αποστάσεως </a:t>
            </a:r>
          </a:p>
          <a:p>
            <a:pPr marL="355600" indent="-173038">
              <a:buSzPct val="80000"/>
              <a:buFont typeface="Courier New" panose="02070309020205020404" pitchFamily="49" charset="0"/>
              <a:buChar char="o"/>
            </a:pPr>
            <a:r>
              <a:rPr lang="el-GR" sz="1400" dirty="0"/>
              <a:t>Εργαστηριακές ασκήσεις/επιδείξεις</a:t>
            </a:r>
          </a:p>
          <a:p>
            <a:pPr marL="355600" indent="-173038">
              <a:buSzPct val="80000"/>
              <a:buFont typeface="Courier New" panose="02070309020205020404" pitchFamily="49" charset="0"/>
              <a:buChar char="o"/>
            </a:pPr>
            <a:r>
              <a:rPr lang="el-GR" sz="1400" dirty="0"/>
              <a:t>Φροντιστήρια</a:t>
            </a:r>
          </a:p>
          <a:p>
            <a:pPr marL="355600" indent="-173038">
              <a:buSzPct val="80000"/>
              <a:buFont typeface="Courier New" panose="02070309020205020404" pitchFamily="49" charset="0"/>
              <a:buChar char="o"/>
            </a:pPr>
            <a:r>
              <a:rPr lang="el-GR" sz="1400" dirty="0"/>
              <a:t>Ασκήσεις προσομοίωσης</a:t>
            </a:r>
          </a:p>
          <a:p>
            <a:pPr marL="355600" indent="-173038">
              <a:buSzPct val="80000"/>
              <a:buFont typeface="Courier New" panose="02070309020205020404" pitchFamily="49" charset="0"/>
              <a:buChar char="o"/>
            </a:pPr>
            <a:r>
              <a:rPr lang="el-GR" sz="1400" dirty="0"/>
              <a:t>Χρήση ηλεκτρονικής πλατφόρμας e-</a:t>
            </a:r>
            <a:r>
              <a:rPr lang="el-GR" sz="1400" dirty="0" err="1"/>
              <a:t>class</a:t>
            </a:r>
            <a:endParaRPr lang="el-GR" sz="1400" dirty="0"/>
          </a:p>
          <a:p>
            <a:pPr marL="355600" indent="-173038">
              <a:buSzPct val="80000"/>
              <a:buFont typeface="Courier New" panose="02070309020205020404" pitchFamily="49" charset="0"/>
              <a:buChar char="o"/>
            </a:pPr>
            <a:r>
              <a:rPr lang="el-GR" sz="1400" dirty="0"/>
              <a:t>Ατομικές και ομαδικές εργασίες </a:t>
            </a:r>
          </a:p>
        </p:txBody>
      </p:sp>
      <p:sp>
        <p:nvSpPr>
          <p:cNvPr id="7" name="Ορθογώνιο: Στρογγύλεμα γωνιών 6">
            <a:extLst>
              <a:ext uri="{FF2B5EF4-FFF2-40B4-BE49-F238E27FC236}">
                <a16:creationId xmlns:a16="http://schemas.microsoft.com/office/drawing/2014/main" id="{C6A00AD8-1D5D-46DB-D50F-0B1C3D6B66C6}"/>
              </a:ext>
            </a:extLst>
          </p:cNvPr>
          <p:cNvSpPr/>
          <p:nvPr/>
        </p:nvSpPr>
        <p:spPr>
          <a:xfrm>
            <a:off x="4350261" y="1011672"/>
            <a:ext cx="339633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Εξ’ αποστάσεως Εκπαίδευση</a:t>
            </a:r>
          </a:p>
        </p:txBody>
      </p:sp>
      <p:sp>
        <p:nvSpPr>
          <p:cNvPr id="12" name="Ορθογώνιο: Στρογγύλεμα γωνιών 11">
            <a:extLst>
              <a:ext uri="{FF2B5EF4-FFF2-40B4-BE49-F238E27FC236}">
                <a16:creationId xmlns:a16="http://schemas.microsoft.com/office/drawing/2014/main" id="{FF54A2DB-5446-AC02-2219-8EC806D1BFE5}"/>
              </a:ext>
            </a:extLst>
          </p:cNvPr>
          <p:cNvSpPr/>
          <p:nvPr/>
        </p:nvSpPr>
        <p:spPr>
          <a:xfrm>
            <a:off x="8013255" y="1011672"/>
            <a:ext cx="3691279"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Εξέταση – Αξιολόγηση Φοιτητών</a:t>
            </a:r>
          </a:p>
        </p:txBody>
      </p:sp>
      <p:sp>
        <p:nvSpPr>
          <p:cNvPr id="14" name="TextBox 13">
            <a:extLst>
              <a:ext uri="{FF2B5EF4-FFF2-40B4-BE49-F238E27FC236}">
                <a16:creationId xmlns:a16="http://schemas.microsoft.com/office/drawing/2014/main" id="{BA6C2FB8-6FA1-BB94-96F8-7DF55F362474}"/>
              </a:ext>
            </a:extLst>
          </p:cNvPr>
          <p:cNvSpPr txBox="1"/>
          <p:nvPr/>
        </p:nvSpPr>
        <p:spPr>
          <a:xfrm>
            <a:off x="8011095" y="1820885"/>
            <a:ext cx="3769422" cy="3770263"/>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Η αξιολόγηση των μεταπτυχιακών φοιτητών/τριών πραγματοποιείται </a:t>
            </a:r>
            <a:r>
              <a:rPr lang="el-GR" sz="1400" u="sng" dirty="0"/>
              <a:t>διά ζώσης</a:t>
            </a:r>
            <a:r>
              <a:rPr lang="el-GR" sz="1400" dirty="0"/>
              <a:t> </a:t>
            </a:r>
            <a:r>
              <a:rPr lang="el-GR" sz="1400" dirty="0">
                <a:solidFill>
                  <a:srgbClr val="000000"/>
                </a:solidFill>
                <a:latin typeface="Calibri" panose="020F0502020204030204" pitchFamily="34" charset="0"/>
              </a:rPr>
              <a:t>στο τέλος κάθε εξαμήνου με γραπτές εξετάσεις ή με εκπόνηση εργασιών ή με συνδυασμό των παραπάνω. </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Τα κριτήρια αξιολόγησης είναι σαφώς προσδιορισμένα και αναγράφονται στο ενημερωτικό έντυπο του κάθε μαθήματος.</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Η βαθμολογική κλίμακα ορίζεται από το μηδέν έως το δέκα: Άριστα (8,5 έως 10), Λίαν Καλώς (6,5 έως 8,4) και Καλώς (5 έως 6,4).</a:t>
            </a:r>
          </a:p>
          <a:p>
            <a:pPr marL="174625" indent="-174625">
              <a:spcAft>
                <a:spcPts val="600"/>
              </a:spcAft>
              <a:buFont typeface="Wingdings" panose="05000000000000000000" pitchFamily="2" charset="2"/>
              <a:buChar char="§"/>
            </a:pPr>
            <a:r>
              <a:rPr lang="el-GR" sz="1400" dirty="0"/>
              <a:t>Για την απόκτηση ΔΜΣ απαιτούνται 60 ECTS, οι οποίες αποκτούνται μετά από: α) επιτυχή παρακολούθηση και εξέταση 7 μαθημάτων και β) την εκπόνηση και επιτυχή εξέταση πρωτότυπης Διπλωματικής Εργασίας.</a:t>
            </a:r>
          </a:p>
        </p:txBody>
      </p:sp>
      <p:sp>
        <p:nvSpPr>
          <p:cNvPr id="19" name="Ορθογώνιο 18">
            <a:extLst>
              <a:ext uri="{FF2B5EF4-FFF2-40B4-BE49-F238E27FC236}">
                <a16:creationId xmlns:a16="http://schemas.microsoft.com/office/drawing/2014/main" id="{8223BD8C-A378-6390-5AF7-BAD9DDC7424F}"/>
              </a:ext>
            </a:extLst>
          </p:cNvPr>
          <p:cNvSpPr/>
          <p:nvPr/>
        </p:nvSpPr>
        <p:spPr>
          <a:xfrm>
            <a:off x="4350261" y="1770427"/>
            <a:ext cx="3402957" cy="3841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97E83B74-8352-43DE-D635-E69D5D8D1C1E}"/>
              </a:ext>
            </a:extLst>
          </p:cNvPr>
          <p:cNvSpPr txBox="1"/>
          <p:nvPr/>
        </p:nvSpPr>
        <p:spPr>
          <a:xfrm>
            <a:off x="4291949" y="1820885"/>
            <a:ext cx="3521091" cy="3477875"/>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t>Η οργάνωση της εκπαιδευτικής διαδικασίας δύναται να πραγματοποιείται και με τη χρήση μεθόδων σύγχρονης εξ αποστάσεως εκπαίδευσης. </a:t>
            </a:r>
          </a:p>
          <a:p>
            <a:pPr marL="174625" indent="-174625">
              <a:spcAft>
                <a:spcPts val="600"/>
              </a:spcAft>
              <a:buFont typeface="Wingdings" panose="05000000000000000000" pitchFamily="2" charset="2"/>
              <a:buChar char="§"/>
            </a:pPr>
            <a:r>
              <a:rPr lang="el-GR" sz="1400" dirty="0"/>
              <a:t>Αφορά σε μαθήματα και δραστηριότητες που από τη φύση τους δύνανται να υποστηριχτούν με τη χρήση μεθόδων εξ αποστάσεως εκπαίδευσης και δεν εμπεριέχουν πρακτική ή εργαστηριακή εξάσκηση των φοιτητών/τριών, που η διεξαγωγή τους απαιτεί φυσική παρουσία.</a:t>
            </a:r>
          </a:p>
          <a:p>
            <a:pPr marL="174625" indent="-174625">
              <a:spcAft>
                <a:spcPts val="600"/>
              </a:spcAft>
              <a:buFont typeface="Wingdings" panose="05000000000000000000" pitchFamily="2" charset="2"/>
              <a:buChar char="§"/>
            </a:pPr>
            <a:r>
              <a:rPr lang="el-GR" sz="1400" dirty="0"/>
              <a:t>Η χρήση μεθόδων εξ αποστάσεως εκπαίδευσης δεν υπερβαίνουν το 50% των συνολικών διδακτικών ωρών των μαθημάτων του ΠΜΣ.</a:t>
            </a:r>
          </a:p>
        </p:txBody>
      </p:sp>
      <p:sp>
        <p:nvSpPr>
          <p:cNvPr id="10" name="Ορθογώνιο: Στρογγύλεμα γωνιών 9">
            <a:extLst>
              <a:ext uri="{FF2B5EF4-FFF2-40B4-BE49-F238E27FC236}">
                <a16:creationId xmlns:a16="http://schemas.microsoft.com/office/drawing/2014/main" id="{038E456E-F04F-CD15-AD34-622BFA6942E2}"/>
              </a:ext>
            </a:extLst>
          </p:cNvPr>
          <p:cNvSpPr/>
          <p:nvPr/>
        </p:nvSpPr>
        <p:spPr>
          <a:xfrm>
            <a:off x="608334" y="5699970"/>
            <a:ext cx="11094040" cy="914400"/>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9999"/>
              </a:solidFill>
            </a:endParaRPr>
          </a:p>
        </p:txBody>
      </p:sp>
      <p:sp>
        <p:nvSpPr>
          <p:cNvPr id="4" name="TextBox 3">
            <a:extLst>
              <a:ext uri="{FF2B5EF4-FFF2-40B4-BE49-F238E27FC236}">
                <a16:creationId xmlns:a16="http://schemas.microsoft.com/office/drawing/2014/main" id="{42E85509-8CD5-9257-1311-3CDD8A1DE704}"/>
              </a:ext>
            </a:extLst>
          </p:cNvPr>
          <p:cNvSpPr txBox="1"/>
          <p:nvPr/>
        </p:nvSpPr>
        <p:spPr>
          <a:xfrm>
            <a:off x="680936" y="5781546"/>
            <a:ext cx="10962084" cy="738664"/>
          </a:xfrm>
          <a:prstGeom prst="rect">
            <a:avLst/>
          </a:prstGeom>
          <a:noFill/>
        </p:spPr>
        <p:txBody>
          <a:bodyPr wrap="square">
            <a:spAutoFit/>
          </a:bodyPr>
          <a:lstStyle/>
          <a:p>
            <a:r>
              <a:rPr lang="el-GR" sz="1400" b="0" i="0" u="none" strike="noStrike" baseline="0" dirty="0">
                <a:solidFill>
                  <a:schemeClr val="bg1"/>
                </a:solidFill>
                <a:latin typeface="Calibri" panose="020F0502020204030204" pitchFamily="34" charset="0"/>
              </a:rPr>
              <a:t>Ο βαθμός του Διπλώματος Μεταπτυχιακών Σπουδών (Δ.Μ.Σ.) προκύπτει από: (1) τη μέση βαθμολογία του συνόλου των μαθημάτων που αντιστοιχεί σε ποσοστό 60% της συνολικής βαθμολογίας και (2) τη βαθμολογία της διπλωματικής εργασίας που αντιστοιχεί σε ποσοστό 40% της συνολικής βαθμολογίας. </a:t>
            </a:r>
            <a:endParaRPr lang="el-GR" sz="1400" dirty="0">
              <a:solidFill>
                <a:schemeClr val="bg1"/>
              </a:solidFill>
            </a:endParaRPr>
          </a:p>
        </p:txBody>
      </p:sp>
    </p:spTree>
    <p:extLst>
      <p:ext uri="{BB962C8B-B14F-4D97-AF65-F5344CB8AC3E}">
        <p14:creationId xmlns:p14="http://schemas.microsoft.com/office/powerpoint/2010/main" val="82017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Ορθογώνιο 22">
            <a:extLst>
              <a:ext uri="{FF2B5EF4-FFF2-40B4-BE49-F238E27FC236}">
                <a16:creationId xmlns:a16="http://schemas.microsoft.com/office/drawing/2014/main" id="{8B1411C1-40F7-F956-491A-426FFA4D944D}"/>
              </a:ext>
            </a:extLst>
          </p:cNvPr>
          <p:cNvSpPr/>
          <p:nvPr/>
        </p:nvSpPr>
        <p:spPr>
          <a:xfrm>
            <a:off x="8011095" y="2626465"/>
            <a:ext cx="3691279" cy="3599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0442B986-74A1-0FA2-7B68-D436795CD0EA}"/>
              </a:ext>
            </a:extLst>
          </p:cNvPr>
          <p:cNvSpPr/>
          <p:nvPr/>
        </p:nvSpPr>
        <p:spPr>
          <a:xfrm>
            <a:off x="608335" y="2626465"/>
            <a:ext cx="3449567" cy="3599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2937755" y="121269"/>
            <a:ext cx="6201811"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Μεταπτυχιακή Διπλωματική Εργασία</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4.</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608338" y="1867710"/>
            <a:ext cx="3475261"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Ο Φοιτητής</a:t>
            </a:r>
          </a:p>
        </p:txBody>
      </p:sp>
      <p:sp>
        <p:nvSpPr>
          <p:cNvPr id="6" name="TextBox 5">
            <a:extLst>
              <a:ext uri="{FF2B5EF4-FFF2-40B4-BE49-F238E27FC236}">
                <a16:creationId xmlns:a16="http://schemas.microsoft.com/office/drawing/2014/main" id="{B6984D6E-D437-756E-060A-1EC2E210037C}"/>
              </a:ext>
            </a:extLst>
          </p:cNvPr>
          <p:cNvSpPr txBox="1"/>
          <p:nvPr/>
        </p:nvSpPr>
        <p:spPr>
          <a:xfrm>
            <a:off x="608336" y="2676923"/>
            <a:ext cx="3370806" cy="2323713"/>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Ο/Η μεταπτυχιακός/ή φοιτητής/</a:t>
            </a:r>
            <a:r>
              <a:rPr lang="el-GR" sz="1400" dirty="0" err="1">
                <a:solidFill>
                  <a:srgbClr val="000000"/>
                </a:solidFill>
                <a:latin typeface="Calibri" panose="020F0502020204030204" pitchFamily="34" charset="0"/>
              </a:rPr>
              <a:t>τρια</a:t>
            </a:r>
            <a:r>
              <a:rPr lang="el-GR" sz="1400" dirty="0">
                <a:solidFill>
                  <a:srgbClr val="000000"/>
                </a:solidFill>
                <a:latin typeface="Calibri" panose="020F0502020204030204" pitchFamily="34" charset="0"/>
              </a:rPr>
              <a:t> υποβάλλει αίτηση, στην οποία αναγράφεται ο προτεινόμενος τίτλος της διπλωματικής εργασίας, ο/η προτεινόμενος/η επιβλέπων/</a:t>
            </a:r>
            <a:r>
              <a:rPr lang="el-GR" sz="1400" dirty="0" err="1">
                <a:solidFill>
                  <a:srgbClr val="000000"/>
                </a:solidFill>
                <a:latin typeface="Calibri" panose="020F0502020204030204" pitchFamily="34" charset="0"/>
              </a:rPr>
              <a:t>ουσα</a:t>
            </a:r>
            <a:r>
              <a:rPr lang="el-GR" sz="1400" dirty="0">
                <a:solidFill>
                  <a:srgbClr val="000000"/>
                </a:solidFill>
                <a:latin typeface="Calibri" panose="020F0502020204030204" pitchFamily="34" charset="0"/>
              </a:rPr>
              <a:t> και επισυνάπτεται περίληψη της προτεινόμενης εργασίας στη Γραμματεία του Π.Μ.Σ. </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Η γλώσσα συγγραφής της μεταπτυχιακής διπλωματικής εργασίας είναι η Ελληνική.</a:t>
            </a:r>
            <a:endParaRPr lang="el-GR" sz="1400" b="1" dirty="0"/>
          </a:p>
        </p:txBody>
      </p:sp>
      <p:sp>
        <p:nvSpPr>
          <p:cNvPr id="7" name="Ορθογώνιο: Στρογγύλεμα γωνιών 6">
            <a:extLst>
              <a:ext uri="{FF2B5EF4-FFF2-40B4-BE49-F238E27FC236}">
                <a16:creationId xmlns:a16="http://schemas.microsoft.com/office/drawing/2014/main" id="{C6A00AD8-1D5D-46DB-D50F-0B1C3D6B66C6}"/>
              </a:ext>
            </a:extLst>
          </p:cNvPr>
          <p:cNvSpPr/>
          <p:nvPr/>
        </p:nvSpPr>
        <p:spPr>
          <a:xfrm>
            <a:off x="4350261" y="1867710"/>
            <a:ext cx="339633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Ο Επιβλέπων</a:t>
            </a:r>
          </a:p>
        </p:txBody>
      </p:sp>
      <p:sp>
        <p:nvSpPr>
          <p:cNvPr id="12" name="Ορθογώνιο: Στρογγύλεμα γωνιών 11">
            <a:extLst>
              <a:ext uri="{FF2B5EF4-FFF2-40B4-BE49-F238E27FC236}">
                <a16:creationId xmlns:a16="http://schemas.microsoft.com/office/drawing/2014/main" id="{FF54A2DB-5446-AC02-2219-8EC806D1BFE5}"/>
              </a:ext>
            </a:extLst>
          </p:cNvPr>
          <p:cNvSpPr/>
          <p:nvPr/>
        </p:nvSpPr>
        <p:spPr>
          <a:xfrm>
            <a:off x="8013255" y="1867710"/>
            <a:ext cx="3691279"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Εξέταση</a:t>
            </a:r>
          </a:p>
        </p:txBody>
      </p:sp>
      <p:sp>
        <p:nvSpPr>
          <p:cNvPr id="14" name="TextBox 13">
            <a:extLst>
              <a:ext uri="{FF2B5EF4-FFF2-40B4-BE49-F238E27FC236}">
                <a16:creationId xmlns:a16="http://schemas.microsoft.com/office/drawing/2014/main" id="{BA6C2FB8-6FA1-BB94-96F8-7DF55F362474}"/>
              </a:ext>
            </a:extLst>
          </p:cNvPr>
          <p:cNvSpPr txBox="1"/>
          <p:nvPr/>
        </p:nvSpPr>
        <p:spPr>
          <a:xfrm>
            <a:off x="8000256" y="2676923"/>
            <a:ext cx="3769422" cy="3554819"/>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Η διατριβή εξετάζεται από την Τριμελή Συμβουλευτική – Εξεταστική Επιτροπή.</a:t>
            </a:r>
          </a:p>
          <a:p>
            <a:pPr marL="174625" indent="-174625">
              <a:spcAft>
                <a:spcPts val="600"/>
              </a:spcAft>
              <a:buFont typeface="Wingdings" panose="05000000000000000000" pitchFamily="2" charset="2"/>
              <a:buChar char="§"/>
            </a:pPr>
            <a:r>
              <a:rPr lang="el-GR" sz="1400" dirty="0"/>
              <a:t>Μετά το πέρας εκπόνησης και συγγραφής της ΜΔΕ, αυτή κατατίθεται στη γραμματεία του Π.Μ.Σ. τουλάχιστον 15 ημέρες πριν από την παρουσίασή της. </a:t>
            </a:r>
          </a:p>
          <a:p>
            <a:pPr marL="174625" indent="-174625">
              <a:spcAft>
                <a:spcPts val="600"/>
              </a:spcAft>
              <a:buFont typeface="Wingdings" panose="05000000000000000000" pitchFamily="2" charset="2"/>
              <a:buChar char="§"/>
            </a:pPr>
            <a:r>
              <a:rPr lang="el-GR" sz="1400" dirty="0"/>
              <a:t>Μετά από έγκριση της Τριμελούς Επιτροπής, γίνεται από το μεταπτυχιακό φοιτητή παρουσίαση της διατριβής του ενώπιον ανοικτού ακροατηρίου. </a:t>
            </a:r>
          </a:p>
          <a:p>
            <a:pPr marL="174625" indent="-174625">
              <a:spcAft>
                <a:spcPts val="600"/>
              </a:spcAft>
              <a:buFont typeface="Wingdings" panose="05000000000000000000" pitchFamily="2" charset="2"/>
              <a:buChar char="§"/>
            </a:pPr>
            <a:r>
              <a:rPr lang="el-GR" sz="1400" dirty="0"/>
              <a:t>Μετά την παρουσίαση της διατριβής, τα μέλη της Επιτροπής υποβάλλουν στον υποψήφιο ερωτήσεις, κρίνουν το πρωτότυπο της ΜΔΕ, αποφασίζουν για την αποδοχή ή απόρριψή της και καταθέτουν τη σχετική βαθμολογία. </a:t>
            </a:r>
          </a:p>
        </p:txBody>
      </p:sp>
      <p:sp>
        <p:nvSpPr>
          <p:cNvPr id="19" name="Ορθογώνιο 18">
            <a:extLst>
              <a:ext uri="{FF2B5EF4-FFF2-40B4-BE49-F238E27FC236}">
                <a16:creationId xmlns:a16="http://schemas.microsoft.com/office/drawing/2014/main" id="{8223BD8C-A378-6390-5AF7-BAD9DDC7424F}"/>
              </a:ext>
            </a:extLst>
          </p:cNvPr>
          <p:cNvSpPr/>
          <p:nvPr/>
        </p:nvSpPr>
        <p:spPr>
          <a:xfrm>
            <a:off x="4350262" y="2626465"/>
            <a:ext cx="3396332" cy="3599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97E83B74-8352-43DE-D635-E69D5D8D1C1E}"/>
              </a:ext>
            </a:extLst>
          </p:cNvPr>
          <p:cNvSpPr txBox="1"/>
          <p:nvPr/>
        </p:nvSpPr>
        <p:spPr>
          <a:xfrm>
            <a:off x="4350262" y="2676923"/>
            <a:ext cx="3449566" cy="3262432"/>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t>Ο/Η επιβλέπων/</a:t>
            </a:r>
            <a:r>
              <a:rPr lang="el-GR" sz="1400" dirty="0" err="1"/>
              <a:t>ουσα</a:t>
            </a:r>
            <a:r>
              <a:rPr lang="el-GR" sz="1400" dirty="0"/>
              <a:t> και τα μέλη της τριμελούς εξεταστικής επιτροπής ορίζονται με απόφαση της Συνέλευσης του Τμήματος ΓΦΠΑΠ, μετά από σχετική εισήγηση της Σ.Ε.</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Τα μέλη της Τριμελούς Επιτροπής θα πρέπει να ανήκουν στην ίδια ή συγγενή επιστημονική ειδικότητα με αυτή στην οποία εκπονεί ο υποψήφιος τη διπλωματική εργασία.	</a:t>
            </a:r>
            <a:endParaRPr lang="el-GR" sz="1400" dirty="0"/>
          </a:p>
          <a:p>
            <a:pPr marL="174625" indent="-174625">
              <a:spcAft>
                <a:spcPts val="600"/>
              </a:spcAft>
              <a:buFont typeface="Wingdings" panose="05000000000000000000" pitchFamily="2" charset="2"/>
              <a:buChar char="§"/>
            </a:pPr>
            <a:r>
              <a:rPr lang="el-GR" sz="1400" dirty="0"/>
              <a:t>Ο ανώτατος αριθμός των διπλωματικών εργασιών που μπορεί να αναλαμβάνει προς επίβλεψη κάθε διδάσκων ορίζεται σε 5 ετησίως.</a:t>
            </a:r>
          </a:p>
        </p:txBody>
      </p:sp>
      <p:sp>
        <p:nvSpPr>
          <p:cNvPr id="24" name="Βέλος: Αριστερό-δεξιό 23">
            <a:extLst>
              <a:ext uri="{FF2B5EF4-FFF2-40B4-BE49-F238E27FC236}">
                <a16:creationId xmlns:a16="http://schemas.microsoft.com/office/drawing/2014/main" id="{7AD1D6D8-1705-07AC-FDDF-6D4E7A9F117D}"/>
              </a:ext>
            </a:extLst>
          </p:cNvPr>
          <p:cNvSpPr/>
          <p:nvPr/>
        </p:nvSpPr>
        <p:spPr>
          <a:xfrm>
            <a:off x="608335" y="901156"/>
            <a:ext cx="11094039" cy="801292"/>
          </a:xfrm>
          <a:prstGeom prst="leftRightArrow">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dirty="0"/>
              <a:t>Διαδικασίες</a:t>
            </a:r>
          </a:p>
        </p:txBody>
      </p:sp>
    </p:spTree>
    <p:extLst>
      <p:ext uri="{BB962C8B-B14F-4D97-AF65-F5344CB8AC3E}">
        <p14:creationId xmlns:p14="http://schemas.microsoft.com/office/powerpoint/2010/main" val="3465689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Ευθύγραμμο βέλος σύνδεσης 12">
            <a:extLst>
              <a:ext uri="{FF2B5EF4-FFF2-40B4-BE49-F238E27FC236}">
                <a16:creationId xmlns:a16="http://schemas.microsoft.com/office/drawing/2014/main" id="{2D944C75-35F1-F386-C086-2A6643BF431A}"/>
              </a:ext>
            </a:extLst>
          </p:cNvPr>
          <p:cNvCxnSpPr/>
          <p:nvPr/>
        </p:nvCxnSpPr>
        <p:spPr>
          <a:xfrm flipH="1">
            <a:off x="3810000" y="1600200"/>
            <a:ext cx="698500" cy="1959429"/>
          </a:xfrm>
          <a:prstGeom prst="straightConnector1">
            <a:avLst/>
          </a:prstGeom>
          <a:ln>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4508500" y="121269"/>
            <a:ext cx="3124200"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Πρακτική Άσκηση</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4.</a:t>
            </a:r>
          </a:p>
        </p:txBody>
      </p:sp>
      <p:pic>
        <p:nvPicPr>
          <p:cNvPr id="9218" name="Picture 2" descr="Lessons on Leadership: Four Tips for Getting the Most Out of Your ...">
            <a:extLst>
              <a:ext uri="{FF2B5EF4-FFF2-40B4-BE49-F238E27FC236}">
                <a16:creationId xmlns:a16="http://schemas.microsoft.com/office/drawing/2014/main" id="{1AC034F5-0707-6353-E53B-2202D0DDC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0" y="4018480"/>
            <a:ext cx="4025900" cy="2425863"/>
          </a:xfrm>
          <a:prstGeom prst="rect">
            <a:avLst/>
          </a:prstGeom>
          <a:noFill/>
          <a:extLst>
            <a:ext uri="{909E8E84-426E-40DD-AFC4-6F175D3DCCD1}">
              <a14:hiddenFill xmlns:a14="http://schemas.microsoft.com/office/drawing/2010/main">
                <a:solidFill>
                  <a:srgbClr val="FFFFFF"/>
                </a:solidFill>
              </a14:hiddenFill>
            </a:ext>
          </a:extLst>
        </p:spPr>
      </p:pic>
      <p:sp>
        <p:nvSpPr>
          <p:cNvPr id="2" name="Οβάλ 1">
            <a:extLst>
              <a:ext uri="{FF2B5EF4-FFF2-40B4-BE49-F238E27FC236}">
                <a16:creationId xmlns:a16="http://schemas.microsoft.com/office/drawing/2014/main" id="{8578D2CF-9CA5-9A3E-B899-687C5DFE76B9}"/>
              </a:ext>
            </a:extLst>
          </p:cNvPr>
          <p:cNvSpPr/>
          <p:nvPr/>
        </p:nvSpPr>
        <p:spPr>
          <a:xfrm>
            <a:off x="1092200" y="3396631"/>
            <a:ext cx="3638550" cy="3340100"/>
          </a:xfrm>
          <a:prstGeom prst="ellipse">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400"/>
              </a:spcBef>
            </a:pPr>
            <a:endParaRPr lang="el-GR" dirty="0"/>
          </a:p>
        </p:txBody>
      </p:sp>
      <p:sp>
        <p:nvSpPr>
          <p:cNvPr id="10" name="TextBox 9">
            <a:extLst>
              <a:ext uri="{FF2B5EF4-FFF2-40B4-BE49-F238E27FC236}">
                <a16:creationId xmlns:a16="http://schemas.microsoft.com/office/drawing/2014/main" id="{AAE7A71D-DAF8-D60F-C850-E68CA676CE9D}"/>
              </a:ext>
            </a:extLst>
          </p:cNvPr>
          <p:cNvSpPr txBox="1"/>
          <p:nvPr/>
        </p:nvSpPr>
        <p:spPr>
          <a:xfrm>
            <a:off x="1285875" y="4350923"/>
            <a:ext cx="3251200" cy="1362809"/>
          </a:xfrm>
          <a:prstGeom prst="rect">
            <a:avLst/>
          </a:prstGeom>
          <a:noFill/>
        </p:spPr>
        <p:txBody>
          <a:bodyPr wrap="square">
            <a:spAutoFit/>
          </a:bodyPr>
          <a:lstStyle/>
          <a:p>
            <a:pPr algn="ctr">
              <a:lnSpc>
                <a:spcPct val="110000"/>
              </a:lnSpc>
              <a:spcBef>
                <a:spcPts val="400"/>
              </a:spcBef>
            </a:pPr>
            <a:r>
              <a:rPr lang="el-GR" sz="1900" dirty="0">
                <a:solidFill>
                  <a:schemeClr val="bg1"/>
                </a:solidFill>
                <a:latin typeface="Calibri" panose="020F0502020204030204" pitchFamily="34" charset="0"/>
                <a:ea typeface="Calibri" panose="020F0502020204030204" pitchFamily="34" charset="0"/>
              </a:rPr>
              <a:t>Σ</a:t>
            </a:r>
            <a:r>
              <a:rPr lang="el-GR" sz="1900" dirty="0">
                <a:solidFill>
                  <a:schemeClr val="bg1"/>
                </a:solidFill>
                <a:effectLst/>
                <a:latin typeface="Calibri" panose="020F0502020204030204" pitchFamily="34" charset="0"/>
                <a:ea typeface="Calibri" panose="020F0502020204030204" pitchFamily="34" charset="0"/>
              </a:rPr>
              <a:t>το</a:t>
            </a:r>
            <a:r>
              <a:rPr lang="el-GR" sz="1900" spc="5" dirty="0">
                <a:solidFill>
                  <a:schemeClr val="bg1"/>
                </a:solidFill>
                <a:effectLst/>
                <a:latin typeface="Calibri" panose="020F0502020204030204" pitchFamily="34" charset="0"/>
                <a:ea typeface="Calibri" panose="020F0502020204030204" pitchFamily="34" charset="0"/>
              </a:rPr>
              <a:t> </a:t>
            </a:r>
            <a:r>
              <a:rPr lang="el-GR" sz="1900" b="1" dirty="0">
                <a:solidFill>
                  <a:schemeClr val="bg1"/>
                </a:solidFill>
                <a:effectLst/>
                <a:latin typeface="Calibri" panose="020F0502020204030204" pitchFamily="34" charset="0"/>
                <a:ea typeface="Calibri" panose="020F0502020204030204" pitchFamily="34" charset="0"/>
              </a:rPr>
              <a:t>Τμήμα</a:t>
            </a:r>
            <a:r>
              <a:rPr lang="el-GR" sz="1900" b="1" spc="5" dirty="0">
                <a:solidFill>
                  <a:schemeClr val="bg1"/>
                </a:solidFill>
                <a:effectLst/>
                <a:latin typeface="Calibri" panose="020F0502020204030204" pitchFamily="34" charset="0"/>
                <a:ea typeface="Calibri" panose="020F0502020204030204" pitchFamily="34" charset="0"/>
              </a:rPr>
              <a:t> </a:t>
            </a:r>
            <a:r>
              <a:rPr lang="el-GR" sz="1900" b="1" dirty="0">
                <a:solidFill>
                  <a:schemeClr val="bg1"/>
                </a:solidFill>
                <a:effectLst/>
                <a:latin typeface="Calibri" panose="020F0502020204030204" pitchFamily="34" charset="0"/>
                <a:ea typeface="Calibri" panose="020F0502020204030204" pitchFamily="34" charset="0"/>
              </a:rPr>
              <a:t>ΓΦΠΑΠ η </a:t>
            </a:r>
            <a:r>
              <a:rPr lang="el-GR" sz="1900" dirty="0">
                <a:solidFill>
                  <a:schemeClr val="bg1"/>
                </a:solidFill>
                <a:effectLst/>
                <a:latin typeface="Calibri" panose="020F0502020204030204" pitchFamily="34" charset="0"/>
                <a:ea typeface="Calibri" panose="020F0502020204030204" pitchFamily="34" charset="0"/>
              </a:rPr>
              <a:t>Πρακτική Άσκηση έχει</a:t>
            </a:r>
            <a:r>
              <a:rPr lang="el-GR" sz="1900" spc="5" dirty="0">
                <a:solidFill>
                  <a:schemeClr val="bg1"/>
                </a:solidFill>
                <a:effectLst/>
                <a:latin typeface="Calibri" panose="020F0502020204030204" pitchFamily="34" charset="0"/>
                <a:ea typeface="Calibri" panose="020F0502020204030204" pitchFamily="34" charset="0"/>
              </a:rPr>
              <a:t> </a:t>
            </a:r>
            <a:r>
              <a:rPr lang="el-GR" sz="1900" dirty="0">
                <a:solidFill>
                  <a:schemeClr val="bg1"/>
                </a:solidFill>
                <a:effectLst/>
                <a:latin typeface="Calibri" panose="020F0502020204030204" pitchFamily="34" charset="0"/>
                <a:ea typeface="Calibri" panose="020F0502020204030204" pitchFamily="34" charset="0"/>
              </a:rPr>
              <a:t>θεσμοθετηθεί</a:t>
            </a:r>
            <a:r>
              <a:rPr lang="el-GR" sz="1900" spc="-10" dirty="0">
                <a:solidFill>
                  <a:schemeClr val="bg1"/>
                </a:solidFill>
                <a:effectLst/>
                <a:latin typeface="Calibri" panose="020F0502020204030204" pitchFamily="34" charset="0"/>
                <a:ea typeface="Calibri" panose="020F0502020204030204" pitchFamily="34" charset="0"/>
              </a:rPr>
              <a:t> και </a:t>
            </a:r>
            <a:r>
              <a:rPr lang="el-GR" sz="1900" u="sng" spc="-10" dirty="0">
                <a:solidFill>
                  <a:schemeClr val="bg1"/>
                </a:solidFill>
                <a:latin typeface="Calibri" panose="020F0502020204030204" pitchFamily="34" charset="0"/>
                <a:ea typeface="Calibri" panose="020F0502020204030204" pitchFamily="34" charset="0"/>
              </a:rPr>
              <a:t>ε</a:t>
            </a:r>
            <a:r>
              <a:rPr lang="el-GR" sz="1900" u="sng" dirty="0">
                <a:solidFill>
                  <a:schemeClr val="bg1"/>
                </a:solidFill>
                <a:effectLst/>
                <a:latin typeface="Calibri" panose="020F0502020204030204" pitchFamily="34" charset="0"/>
                <a:ea typeface="Symbol" panose="05050102010706020507" pitchFamily="18" charset="2"/>
                <a:cs typeface="Symbol" panose="05050102010706020507" pitchFamily="18" charset="2"/>
              </a:rPr>
              <a:t>ίναι</a:t>
            </a:r>
            <a:r>
              <a:rPr lang="el-GR" sz="1900" u="sng" spc="235" dirty="0">
                <a:solidFill>
                  <a:schemeClr val="bg1"/>
                </a:solidFill>
                <a:effectLst/>
                <a:latin typeface="Calibri" panose="020F0502020204030204" pitchFamily="34" charset="0"/>
                <a:ea typeface="Symbol" panose="05050102010706020507" pitchFamily="18" charset="2"/>
                <a:cs typeface="Symbol" panose="05050102010706020507" pitchFamily="18" charset="2"/>
              </a:rPr>
              <a:t> </a:t>
            </a:r>
            <a:r>
              <a:rPr lang="el-GR" sz="1900" u="sng" dirty="0">
                <a:solidFill>
                  <a:schemeClr val="bg1"/>
                </a:solidFill>
                <a:effectLst/>
                <a:latin typeface="Calibri" panose="020F0502020204030204" pitchFamily="34" charset="0"/>
                <a:ea typeface="Symbol" panose="05050102010706020507" pitchFamily="18" charset="2"/>
                <a:cs typeface="Symbol" panose="05050102010706020507" pitchFamily="18" charset="2"/>
              </a:rPr>
              <a:t>υποχρεωτική</a:t>
            </a:r>
            <a:r>
              <a:rPr lang="el-GR" sz="1900" u="sng" spc="235" dirty="0">
                <a:solidFill>
                  <a:schemeClr val="bg1"/>
                </a:solidFill>
                <a:effectLst/>
                <a:latin typeface="Calibri" panose="020F0502020204030204" pitchFamily="34" charset="0"/>
                <a:ea typeface="Symbol" panose="05050102010706020507" pitchFamily="18" charset="2"/>
                <a:cs typeface="Symbol" panose="05050102010706020507" pitchFamily="18" charset="2"/>
              </a:rPr>
              <a:t> </a:t>
            </a:r>
            <a:r>
              <a:rPr lang="el-GR" sz="1900" u="sng" dirty="0">
                <a:solidFill>
                  <a:schemeClr val="bg1"/>
                </a:solidFill>
                <a:effectLst/>
                <a:latin typeface="Calibri" panose="020F0502020204030204" pitchFamily="34" charset="0"/>
                <a:ea typeface="Symbol" panose="05050102010706020507" pitchFamily="18" charset="2"/>
                <a:cs typeface="Symbol" panose="05050102010706020507" pitchFamily="18" charset="2"/>
              </a:rPr>
              <a:t>για</a:t>
            </a:r>
            <a:r>
              <a:rPr lang="el-GR" sz="1900" u="sng" spc="245" dirty="0">
                <a:solidFill>
                  <a:schemeClr val="bg1"/>
                </a:solidFill>
                <a:effectLst/>
                <a:latin typeface="Calibri" panose="020F0502020204030204" pitchFamily="34" charset="0"/>
                <a:ea typeface="Symbol" panose="05050102010706020507" pitchFamily="18" charset="2"/>
                <a:cs typeface="Symbol" panose="05050102010706020507" pitchFamily="18" charset="2"/>
              </a:rPr>
              <a:t> </a:t>
            </a:r>
            <a:r>
              <a:rPr lang="el-GR" sz="1900" u="sng" dirty="0">
                <a:solidFill>
                  <a:schemeClr val="bg1"/>
                </a:solidFill>
                <a:effectLst/>
                <a:latin typeface="Calibri" panose="020F0502020204030204" pitchFamily="34" charset="0"/>
                <a:ea typeface="Symbol" panose="05050102010706020507" pitchFamily="18" charset="2"/>
                <a:cs typeface="Symbol" panose="05050102010706020507" pitchFamily="18" charset="2"/>
              </a:rPr>
              <a:t>τη</a:t>
            </a:r>
            <a:r>
              <a:rPr lang="el-GR" sz="1900" u="sng" spc="235" dirty="0">
                <a:solidFill>
                  <a:schemeClr val="bg1"/>
                </a:solidFill>
                <a:effectLst/>
                <a:latin typeface="Calibri" panose="020F0502020204030204" pitchFamily="34" charset="0"/>
                <a:ea typeface="Symbol" panose="05050102010706020507" pitchFamily="18" charset="2"/>
                <a:cs typeface="Symbol" panose="05050102010706020507" pitchFamily="18" charset="2"/>
              </a:rPr>
              <a:t> </a:t>
            </a:r>
            <a:r>
              <a:rPr lang="el-GR" sz="1900" u="sng" dirty="0">
                <a:solidFill>
                  <a:schemeClr val="bg1"/>
                </a:solidFill>
                <a:effectLst/>
                <a:latin typeface="Calibri" panose="020F0502020204030204" pitchFamily="34" charset="0"/>
                <a:ea typeface="Symbol" panose="05050102010706020507" pitchFamily="18" charset="2"/>
                <a:cs typeface="Symbol" panose="05050102010706020507" pitchFamily="18" charset="2"/>
              </a:rPr>
              <a:t>λήψη</a:t>
            </a:r>
            <a:r>
              <a:rPr lang="el-GR" sz="1900" u="sng" spc="235" dirty="0">
                <a:solidFill>
                  <a:schemeClr val="bg1"/>
                </a:solidFill>
                <a:effectLst/>
                <a:latin typeface="Calibri" panose="020F0502020204030204" pitchFamily="34" charset="0"/>
                <a:ea typeface="Symbol" panose="05050102010706020507" pitchFamily="18" charset="2"/>
                <a:cs typeface="Symbol" panose="05050102010706020507" pitchFamily="18" charset="2"/>
              </a:rPr>
              <a:t> </a:t>
            </a:r>
            <a:r>
              <a:rPr lang="el-GR" sz="1900" u="sng" dirty="0">
                <a:solidFill>
                  <a:schemeClr val="bg1"/>
                </a:solidFill>
                <a:effectLst/>
                <a:latin typeface="Calibri" panose="020F0502020204030204" pitchFamily="34" charset="0"/>
                <a:ea typeface="Symbol" panose="05050102010706020507" pitchFamily="18" charset="2"/>
                <a:cs typeface="Symbol" panose="05050102010706020507" pitchFamily="18" charset="2"/>
              </a:rPr>
              <a:t>πτυχίου</a:t>
            </a:r>
            <a:r>
              <a:rPr lang="el-GR" sz="1900" dirty="0">
                <a:solidFill>
                  <a:schemeClr val="bg1"/>
                </a:solidFill>
                <a:effectLst/>
                <a:latin typeface="Calibri" panose="020F0502020204030204" pitchFamily="34" charset="0"/>
                <a:ea typeface="Symbol" panose="05050102010706020507" pitchFamily="18" charset="2"/>
                <a:cs typeface="Symbol" panose="05050102010706020507" pitchFamily="18" charset="2"/>
              </a:rPr>
              <a:t>.</a:t>
            </a:r>
            <a:endParaRPr lang="el-GR" sz="1900" dirty="0">
              <a:solidFill>
                <a:schemeClr val="bg1"/>
              </a:solidFill>
            </a:endParaRPr>
          </a:p>
        </p:txBody>
      </p:sp>
      <p:sp>
        <p:nvSpPr>
          <p:cNvPr id="6" name="TextBox 5">
            <a:extLst>
              <a:ext uri="{FF2B5EF4-FFF2-40B4-BE49-F238E27FC236}">
                <a16:creationId xmlns:a16="http://schemas.microsoft.com/office/drawing/2014/main" id="{B6984D6E-D437-756E-060A-1EC2E210037C}"/>
              </a:ext>
            </a:extLst>
          </p:cNvPr>
          <p:cNvSpPr txBox="1"/>
          <p:nvPr/>
        </p:nvSpPr>
        <p:spPr>
          <a:xfrm>
            <a:off x="660400" y="1306229"/>
            <a:ext cx="10874000" cy="1862048"/>
          </a:xfrm>
          <a:prstGeom prst="rect">
            <a:avLst/>
          </a:prstGeom>
          <a:noFill/>
        </p:spPr>
        <p:txBody>
          <a:bodyPr wrap="square">
            <a:spAutoFit/>
          </a:bodyPr>
          <a:lstStyle/>
          <a:p>
            <a:pPr marL="174625" indent="-174625" algn="just">
              <a:spcAft>
                <a:spcPts val="1200"/>
              </a:spcAft>
              <a:buFont typeface="Wingdings" panose="05000000000000000000" pitchFamily="2" charset="2"/>
              <a:buChar char="§"/>
            </a:pPr>
            <a:r>
              <a:rPr lang="el-GR" sz="1900" dirty="0">
                <a:solidFill>
                  <a:srgbClr val="000000"/>
                </a:solidFill>
                <a:latin typeface="Calibri" panose="020F0502020204030204" pitchFamily="34" charset="0"/>
              </a:rPr>
              <a:t>Η δομή του ΠΜΣ δεν περιλαμβάνει υποχρεωτική Πρακτική Άσκηση αλλά ενθαρρύνεται η κινητικότητα των μεταπτυχιακών φοιτητών/τριών μέσω </a:t>
            </a:r>
            <a:r>
              <a:rPr lang="en-US" sz="1900" dirty="0">
                <a:solidFill>
                  <a:srgbClr val="000000"/>
                </a:solidFill>
                <a:latin typeface="Calibri" panose="020F0502020204030204" pitchFamily="34" charset="0"/>
              </a:rPr>
              <a:t>Erasmus+</a:t>
            </a:r>
            <a:endParaRPr lang="el-GR" sz="1900" dirty="0">
              <a:solidFill>
                <a:srgbClr val="000000"/>
              </a:solidFill>
              <a:latin typeface="Calibri" panose="020F0502020204030204" pitchFamily="34" charset="0"/>
            </a:endParaRPr>
          </a:p>
          <a:p>
            <a:pPr marL="174625" indent="-174625" algn="just">
              <a:spcAft>
                <a:spcPts val="1200"/>
              </a:spcAft>
              <a:buFont typeface="Wingdings" panose="05000000000000000000" pitchFamily="2" charset="2"/>
              <a:buChar char="§"/>
            </a:pPr>
            <a:r>
              <a:rPr lang="el-GR" sz="1900" dirty="0">
                <a:solidFill>
                  <a:srgbClr val="000000"/>
                </a:solidFill>
                <a:latin typeface="Calibri" panose="020F0502020204030204" pitchFamily="34" charset="0"/>
              </a:rPr>
              <a:t>Το αντικείμενο και ο φορέας υποδοχής επιλέγονται με κριτήριο τους στόχους και τα αντικείμενα που θεραπεύει το ΠΜΣ</a:t>
            </a:r>
          </a:p>
          <a:p>
            <a:pPr marL="174625" indent="-174625" algn="just">
              <a:spcAft>
                <a:spcPts val="1200"/>
              </a:spcAft>
              <a:buFont typeface="Wingdings" panose="05000000000000000000" pitchFamily="2" charset="2"/>
              <a:buChar char="§"/>
            </a:pPr>
            <a:r>
              <a:rPr lang="el-GR" sz="1900" dirty="0">
                <a:solidFill>
                  <a:srgbClr val="000000"/>
                </a:solidFill>
                <a:latin typeface="Calibri" panose="020F0502020204030204" pitchFamily="34" charset="0"/>
              </a:rPr>
              <a:t>Η Πρακτική Άσκηση δεν αποτελεί μέρος της ΜΔΕ του μεταπτυχιακού φοιτητή/</a:t>
            </a:r>
            <a:r>
              <a:rPr lang="el-GR" sz="1900" dirty="0" err="1">
                <a:solidFill>
                  <a:srgbClr val="000000"/>
                </a:solidFill>
                <a:latin typeface="Calibri" panose="020F0502020204030204" pitchFamily="34" charset="0"/>
              </a:rPr>
              <a:t>τριας</a:t>
            </a:r>
            <a:endParaRPr lang="el-GR" sz="19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91492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Ορθογώνιο 22">
            <a:extLst>
              <a:ext uri="{FF2B5EF4-FFF2-40B4-BE49-F238E27FC236}">
                <a16:creationId xmlns:a16="http://schemas.microsoft.com/office/drawing/2014/main" id="{8B1411C1-40F7-F956-491A-426FFA4D944D}"/>
              </a:ext>
            </a:extLst>
          </p:cNvPr>
          <p:cNvSpPr/>
          <p:nvPr/>
        </p:nvSpPr>
        <p:spPr>
          <a:xfrm>
            <a:off x="8011095" y="2626465"/>
            <a:ext cx="3691279" cy="3877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0442B986-74A1-0FA2-7B68-D436795CD0EA}"/>
              </a:ext>
            </a:extLst>
          </p:cNvPr>
          <p:cNvSpPr/>
          <p:nvPr/>
        </p:nvSpPr>
        <p:spPr>
          <a:xfrm>
            <a:off x="608335" y="2626465"/>
            <a:ext cx="3449567" cy="3877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606800" y="121269"/>
            <a:ext cx="4965700"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Υποστηρικτικές Υπηρεσίες</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n-US" sz="3200" dirty="0">
                <a:solidFill>
                  <a:srgbClr val="009999"/>
                </a:solidFill>
              </a:rPr>
              <a:t>5</a:t>
            </a:r>
            <a:r>
              <a:rPr lang="el-GR" sz="3200" dirty="0">
                <a:solidFill>
                  <a:srgbClr val="009999"/>
                </a:solidFill>
              </a:rPr>
              <a:t>.</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608338" y="1867710"/>
            <a:ext cx="3475261"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Υπηρεσίες ΠΘ</a:t>
            </a:r>
          </a:p>
        </p:txBody>
      </p:sp>
      <p:sp>
        <p:nvSpPr>
          <p:cNvPr id="6" name="TextBox 5">
            <a:extLst>
              <a:ext uri="{FF2B5EF4-FFF2-40B4-BE49-F238E27FC236}">
                <a16:creationId xmlns:a16="http://schemas.microsoft.com/office/drawing/2014/main" id="{B6984D6E-D437-756E-060A-1EC2E210037C}"/>
              </a:ext>
            </a:extLst>
          </p:cNvPr>
          <p:cNvSpPr txBox="1"/>
          <p:nvPr/>
        </p:nvSpPr>
        <p:spPr>
          <a:xfrm>
            <a:off x="608336" y="2676923"/>
            <a:ext cx="3370806" cy="3724096"/>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Βιβλιοθήκη ΠΘ</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Υπεύθυνος </a:t>
            </a:r>
            <a:r>
              <a:rPr lang="el-GR" sz="1400" dirty="0" err="1">
                <a:solidFill>
                  <a:srgbClr val="000000"/>
                </a:solidFill>
                <a:latin typeface="Calibri" panose="020F0502020204030204" pitchFamily="34" charset="0"/>
              </a:rPr>
              <a:t>Erasmus+Τμήματος</a:t>
            </a:r>
            <a:r>
              <a:rPr lang="el-GR" sz="1400" dirty="0">
                <a:solidFill>
                  <a:srgbClr val="000000"/>
                </a:solidFill>
                <a:latin typeface="Calibri" panose="020F0502020204030204" pitchFamily="34" charset="0"/>
              </a:rPr>
              <a:t> -Γραφείο Διεθνών Σχέσεων ΠΘ (</a:t>
            </a:r>
            <a:r>
              <a:rPr lang="el-GR" sz="1400" dirty="0" err="1">
                <a:solidFill>
                  <a:srgbClr val="000000"/>
                </a:solidFill>
                <a:latin typeface="Calibri" panose="020F0502020204030204" pitchFamily="34" charset="0"/>
              </a:rPr>
              <a:t>Erasmus</a:t>
            </a:r>
            <a:r>
              <a:rPr lang="el-GR" sz="1400" dirty="0">
                <a:solidFill>
                  <a:srgbClr val="000000"/>
                </a:solidFill>
                <a:latin typeface="Calibri" panose="020F0502020204030204" pitchFamily="34" charset="0"/>
              </a:rPr>
              <a:t>+)</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Φοιτητική μέριμνα ΠΘ (σίτιση, υγειονομική περίθαλψη)</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Συνήγορος του Φοιτητή ΠΘ</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Υπηρεσία «ΠΡΟΣΒΑΣΗ» ΠΘ</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Δομή Απασχόλησης και Σταδιοδρομίας ΠΘ</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Υπηρεσία Συμβουλευτικής  &amp; Ψυχολογικής Υποστήριξης  ΠΘ</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Γραφείο Διασύνδεσης ΠΘ</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Μονάδα Καινοτομίας και Επιχειρηματικότητας ΠΘ (ΜΟΚΕ ΠΘ).</a:t>
            </a:r>
            <a:endParaRPr lang="el-GR" sz="1400" b="1" dirty="0"/>
          </a:p>
        </p:txBody>
      </p:sp>
      <p:sp>
        <p:nvSpPr>
          <p:cNvPr id="7" name="Ορθογώνιο: Στρογγύλεμα γωνιών 6">
            <a:extLst>
              <a:ext uri="{FF2B5EF4-FFF2-40B4-BE49-F238E27FC236}">
                <a16:creationId xmlns:a16="http://schemas.microsoft.com/office/drawing/2014/main" id="{C6A00AD8-1D5D-46DB-D50F-0B1C3D6B66C6}"/>
              </a:ext>
            </a:extLst>
          </p:cNvPr>
          <p:cNvSpPr/>
          <p:nvPr/>
        </p:nvSpPr>
        <p:spPr>
          <a:xfrm>
            <a:off x="4350261" y="1867710"/>
            <a:ext cx="339633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Διαδικασία</a:t>
            </a:r>
          </a:p>
        </p:txBody>
      </p:sp>
      <p:sp>
        <p:nvSpPr>
          <p:cNvPr id="12" name="Ορθογώνιο: Στρογγύλεμα γωνιών 11">
            <a:extLst>
              <a:ext uri="{FF2B5EF4-FFF2-40B4-BE49-F238E27FC236}">
                <a16:creationId xmlns:a16="http://schemas.microsoft.com/office/drawing/2014/main" id="{FF54A2DB-5446-AC02-2219-8EC806D1BFE5}"/>
              </a:ext>
            </a:extLst>
          </p:cNvPr>
          <p:cNvSpPr/>
          <p:nvPr/>
        </p:nvSpPr>
        <p:spPr>
          <a:xfrm>
            <a:off x="8013255" y="1867710"/>
            <a:ext cx="3691279"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Ρόλος</a:t>
            </a:r>
          </a:p>
        </p:txBody>
      </p:sp>
      <p:sp>
        <p:nvSpPr>
          <p:cNvPr id="14" name="TextBox 13">
            <a:extLst>
              <a:ext uri="{FF2B5EF4-FFF2-40B4-BE49-F238E27FC236}">
                <a16:creationId xmlns:a16="http://schemas.microsoft.com/office/drawing/2014/main" id="{BA6C2FB8-6FA1-BB94-96F8-7DF55F362474}"/>
              </a:ext>
            </a:extLst>
          </p:cNvPr>
          <p:cNvSpPr txBox="1"/>
          <p:nvPr/>
        </p:nvSpPr>
        <p:spPr>
          <a:xfrm>
            <a:off x="8000256" y="2676923"/>
            <a:ext cx="3769422" cy="2185214"/>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Ευθύνη της παρακολούθησης και του ελέγχου της γενικής πορείας των σπουδών του μεταπτυχιακού φοιτητή. </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Συμβουλεύει και υποστηρίζει σε θέματα φοίτησης, μαθημάτων, επιλογών και προοπτικών.</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Διευκόλυνση της επαφής του φοιτητή/</a:t>
            </a:r>
            <a:r>
              <a:rPr lang="el-GR" sz="1400" dirty="0" err="1">
                <a:solidFill>
                  <a:srgbClr val="000000"/>
                </a:solidFill>
                <a:latin typeface="Calibri" panose="020F0502020204030204" pitchFamily="34" charset="0"/>
              </a:rPr>
              <a:t>τριας</a:t>
            </a:r>
            <a:r>
              <a:rPr lang="el-GR" sz="1400" dirty="0">
                <a:solidFill>
                  <a:srgbClr val="000000"/>
                </a:solidFill>
                <a:latin typeface="Calibri" panose="020F0502020204030204" pitchFamily="34" charset="0"/>
              </a:rPr>
              <a:t> με το Τμήμα, το Πανεπιστήμιο, τα όργανα και τις υπηρεσίες διοίκησης του ΠΜΣ.</a:t>
            </a:r>
            <a:r>
              <a:rPr lang="el-GR" sz="1400" dirty="0"/>
              <a:t> </a:t>
            </a:r>
          </a:p>
        </p:txBody>
      </p:sp>
      <p:sp>
        <p:nvSpPr>
          <p:cNvPr id="19" name="Ορθογώνιο 18">
            <a:extLst>
              <a:ext uri="{FF2B5EF4-FFF2-40B4-BE49-F238E27FC236}">
                <a16:creationId xmlns:a16="http://schemas.microsoft.com/office/drawing/2014/main" id="{8223BD8C-A378-6390-5AF7-BAD9DDC7424F}"/>
              </a:ext>
            </a:extLst>
          </p:cNvPr>
          <p:cNvSpPr/>
          <p:nvPr/>
        </p:nvSpPr>
        <p:spPr>
          <a:xfrm>
            <a:off x="4350262" y="2626465"/>
            <a:ext cx="3396332" cy="3877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97E83B74-8352-43DE-D635-E69D5D8D1C1E}"/>
              </a:ext>
            </a:extLst>
          </p:cNvPr>
          <p:cNvSpPr txBox="1"/>
          <p:nvPr/>
        </p:nvSpPr>
        <p:spPr>
          <a:xfrm>
            <a:off x="4350262" y="2676923"/>
            <a:ext cx="3449566" cy="1892826"/>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t>Για κάθε μεταπτυχιακό φοιτητή ή φοιτήτρια, ορίζεται από τη Συνέλευση ύστερα από εισήγηση της Σ.Ε. ένας διδάσκων του Π.Μ.Σ. ως σύμβουλος. </a:t>
            </a:r>
          </a:p>
          <a:p>
            <a:pPr marL="174625" indent="-174625">
              <a:spcAft>
                <a:spcPts val="600"/>
              </a:spcAft>
              <a:buFont typeface="Wingdings" panose="05000000000000000000" pitchFamily="2" charset="2"/>
              <a:buChar char="§"/>
            </a:pPr>
            <a:r>
              <a:rPr lang="el-GR" sz="1400" dirty="0"/>
              <a:t>Ο σύμβουλος συναντά ατομικά το/τη φοιτητή/</a:t>
            </a:r>
            <a:r>
              <a:rPr lang="el-GR" sz="1400" dirty="0" err="1"/>
              <a:t>τρια</a:t>
            </a:r>
            <a:r>
              <a:rPr lang="el-GR" sz="1400" dirty="0"/>
              <a:t> τουλάχιστον μία φορά ανά ακαδημαϊκό εξάμηνο (διά ζώσης ή μέσω τηλεδιάσκεψης). </a:t>
            </a:r>
          </a:p>
        </p:txBody>
      </p:sp>
      <p:sp>
        <p:nvSpPr>
          <p:cNvPr id="24" name="Βέλος: Αριστερό-δεξιό 23">
            <a:extLst>
              <a:ext uri="{FF2B5EF4-FFF2-40B4-BE49-F238E27FC236}">
                <a16:creationId xmlns:a16="http://schemas.microsoft.com/office/drawing/2014/main" id="{7AD1D6D8-1705-07AC-FDDF-6D4E7A9F117D}"/>
              </a:ext>
            </a:extLst>
          </p:cNvPr>
          <p:cNvSpPr/>
          <p:nvPr/>
        </p:nvSpPr>
        <p:spPr>
          <a:xfrm>
            <a:off x="4445000" y="901156"/>
            <a:ext cx="7257374" cy="801292"/>
          </a:xfrm>
          <a:prstGeom prst="leftRightArrow">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t>Ακαδημαϊκός Σύμβουλος</a:t>
            </a:r>
          </a:p>
        </p:txBody>
      </p:sp>
      <p:pic>
        <p:nvPicPr>
          <p:cNvPr id="2" name="Picture 2" descr="How to become a licensed mental health counselor- Grace College">
            <a:extLst>
              <a:ext uri="{FF2B5EF4-FFF2-40B4-BE49-F238E27FC236}">
                <a16:creationId xmlns:a16="http://schemas.microsoft.com/office/drawing/2014/main" id="{0F277C8F-7DB2-D3D2-BBE9-905E3E908A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0" t="-53" r="3009" b="3792"/>
          <a:stretch/>
        </p:blipFill>
        <p:spPr bwMode="auto">
          <a:xfrm>
            <a:off x="6377355" y="4876622"/>
            <a:ext cx="2844946" cy="16269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Βέλος: Αριστερό-δεξιό 3">
            <a:extLst>
              <a:ext uri="{FF2B5EF4-FFF2-40B4-BE49-F238E27FC236}">
                <a16:creationId xmlns:a16="http://schemas.microsoft.com/office/drawing/2014/main" id="{E3E34D87-4668-05E1-8E16-7A324EAE1931}"/>
              </a:ext>
            </a:extLst>
          </p:cNvPr>
          <p:cNvSpPr/>
          <p:nvPr/>
        </p:nvSpPr>
        <p:spPr>
          <a:xfrm>
            <a:off x="454912" y="901156"/>
            <a:ext cx="3628687" cy="801292"/>
          </a:xfrm>
          <a:prstGeom prst="leftRightArrow">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t>Συμβουλευτικές Υπηρεσίες</a:t>
            </a:r>
          </a:p>
        </p:txBody>
      </p:sp>
    </p:spTree>
    <p:extLst>
      <p:ext uri="{BB962C8B-B14F-4D97-AF65-F5344CB8AC3E}">
        <p14:creationId xmlns:p14="http://schemas.microsoft.com/office/powerpoint/2010/main" val="898590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Ορθογώνιο 22">
            <a:extLst>
              <a:ext uri="{FF2B5EF4-FFF2-40B4-BE49-F238E27FC236}">
                <a16:creationId xmlns:a16="http://schemas.microsoft.com/office/drawing/2014/main" id="{8B1411C1-40F7-F956-491A-426FFA4D944D}"/>
              </a:ext>
            </a:extLst>
          </p:cNvPr>
          <p:cNvSpPr/>
          <p:nvPr/>
        </p:nvSpPr>
        <p:spPr>
          <a:xfrm>
            <a:off x="8011095" y="1686664"/>
            <a:ext cx="3691279" cy="4688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0442B986-74A1-0FA2-7B68-D436795CD0EA}"/>
              </a:ext>
            </a:extLst>
          </p:cNvPr>
          <p:cNvSpPr/>
          <p:nvPr/>
        </p:nvSpPr>
        <p:spPr>
          <a:xfrm>
            <a:off x="608335" y="1686664"/>
            <a:ext cx="3449567" cy="4688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1892300" y="121269"/>
            <a:ext cx="8458200"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Διαχείριση παραπόνων &amp; ενστάσεων φοιτητών</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n-US" sz="3200" dirty="0">
                <a:solidFill>
                  <a:srgbClr val="009999"/>
                </a:solidFill>
              </a:rPr>
              <a:t>5</a:t>
            </a:r>
            <a:r>
              <a:rPr lang="el-GR" sz="3200" dirty="0">
                <a:solidFill>
                  <a:srgbClr val="009999"/>
                </a:solidFill>
              </a:rPr>
              <a:t>.</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608338" y="927910"/>
            <a:ext cx="3475261"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Σκοπός</a:t>
            </a:r>
          </a:p>
        </p:txBody>
      </p:sp>
      <p:sp>
        <p:nvSpPr>
          <p:cNvPr id="6" name="TextBox 5">
            <a:extLst>
              <a:ext uri="{FF2B5EF4-FFF2-40B4-BE49-F238E27FC236}">
                <a16:creationId xmlns:a16="http://schemas.microsoft.com/office/drawing/2014/main" id="{B6984D6E-D437-756E-060A-1EC2E210037C}"/>
              </a:ext>
            </a:extLst>
          </p:cNvPr>
          <p:cNvSpPr txBox="1"/>
          <p:nvPr/>
        </p:nvSpPr>
        <p:spPr>
          <a:xfrm>
            <a:off x="608336" y="1737123"/>
            <a:ext cx="3449566" cy="3908762"/>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Κύριος σκοπός του «Κανονισμού Λειτουργίας Μηχανισμού Διαχείρισης Παραπόνων και Ενστάσεων Φοιτητών» του Τμήματος ΓΦΠΑΠ είναι η διασφάλιση της άμεσης και δίκαιης διεκπεραίωσης των παραπόνων/ενστάσεων των φοιτητών με αποτελεσματικότητα και εμπιστευτικότητα. </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Αφορά σε παράπονα/ενστάσεις που σχετίζονται με την ποιότητα των παρεχόμενων από το Τμήμα εκπαιδευτικών και διοικητικών υπηρεσιών και απευθύνεται σε ενεργούς φοιτητές του ΤΓΦΠΑΠ όλων των κύκλων σπουδών.</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Αποσκοπεί στην επίλυση των προβλημάτων που αντιμετωπίζουν οι φοιτητές στη διάρκεια των σπουδών τους.</a:t>
            </a:r>
            <a:endParaRPr lang="el-GR" sz="1400" b="1" dirty="0"/>
          </a:p>
        </p:txBody>
      </p:sp>
      <p:sp>
        <p:nvSpPr>
          <p:cNvPr id="7" name="Ορθογώνιο: Στρογγύλεμα γωνιών 6">
            <a:extLst>
              <a:ext uri="{FF2B5EF4-FFF2-40B4-BE49-F238E27FC236}">
                <a16:creationId xmlns:a16="http://schemas.microsoft.com/office/drawing/2014/main" id="{C6A00AD8-1D5D-46DB-D50F-0B1C3D6B66C6}"/>
              </a:ext>
            </a:extLst>
          </p:cNvPr>
          <p:cNvSpPr/>
          <p:nvPr/>
        </p:nvSpPr>
        <p:spPr>
          <a:xfrm>
            <a:off x="4350261" y="927910"/>
            <a:ext cx="339633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Διαδικασία διαχείρισης</a:t>
            </a:r>
          </a:p>
        </p:txBody>
      </p:sp>
      <p:sp>
        <p:nvSpPr>
          <p:cNvPr id="12" name="Ορθογώνιο: Στρογγύλεμα γωνιών 11">
            <a:extLst>
              <a:ext uri="{FF2B5EF4-FFF2-40B4-BE49-F238E27FC236}">
                <a16:creationId xmlns:a16="http://schemas.microsoft.com/office/drawing/2014/main" id="{FF54A2DB-5446-AC02-2219-8EC806D1BFE5}"/>
              </a:ext>
            </a:extLst>
          </p:cNvPr>
          <p:cNvSpPr/>
          <p:nvPr/>
        </p:nvSpPr>
        <p:spPr>
          <a:xfrm>
            <a:off x="8013255" y="927910"/>
            <a:ext cx="3691279"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Λοιπές διαδικασίες υποβολής παραπόνων και ενστάσεων</a:t>
            </a:r>
          </a:p>
        </p:txBody>
      </p:sp>
      <p:sp>
        <p:nvSpPr>
          <p:cNvPr id="14" name="TextBox 13">
            <a:extLst>
              <a:ext uri="{FF2B5EF4-FFF2-40B4-BE49-F238E27FC236}">
                <a16:creationId xmlns:a16="http://schemas.microsoft.com/office/drawing/2014/main" id="{BA6C2FB8-6FA1-BB94-96F8-7DF55F362474}"/>
              </a:ext>
            </a:extLst>
          </p:cNvPr>
          <p:cNvSpPr txBox="1"/>
          <p:nvPr/>
        </p:nvSpPr>
        <p:spPr>
          <a:xfrm>
            <a:off x="8000256" y="1737123"/>
            <a:ext cx="3769422" cy="4216539"/>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Οι φοιτητές/φοιτήτριες μπορούν να απευθύνονται και στον «Συνήγορο του Φοιτητή» για τις υποθέσεις που τους αφορούν. </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Ο «Συνήγορος του Φοιτητή» είναι ένας θεσμός που έχει τις εξής αρμοδιότητες:</a:t>
            </a:r>
          </a:p>
          <a:p>
            <a:pPr marL="355600" lvl="1" indent="-177800">
              <a:spcAft>
                <a:spcPts val="600"/>
              </a:spcAft>
              <a:buFont typeface="+mj-lt"/>
              <a:buAutoNum type="arabicPeriod"/>
              <a:tabLst>
                <a:tab pos="177800" algn="l"/>
              </a:tabLst>
            </a:pPr>
            <a:r>
              <a:rPr lang="el-GR" sz="1400" dirty="0">
                <a:solidFill>
                  <a:srgbClr val="000000"/>
                </a:solidFill>
                <a:latin typeface="Calibri" panose="020F0502020204030204" pitchFamily="34" charset="0"/>
              </a:rPr>
              <a:t>Δ</a:t>
            </a:r>
            <a:r>
              <a:rPr lang="el-GR" sz="1400" dirty="0"/>
              <a:t>ιαμεσολάβηση μεταξύ φοιτητών και καθηγητών ή διοικητικών υπηρεσιών του Ιδρύματος</a:t>
            </a:r>
          </a:p>
          <a:p>
            <a:pPr marL="355600" lvl="1" indent="-177800">
              <a:spcAft>
                <a:spcPts val="600"/>
              </a:spcAft>
              <a:buFont typeface="+mj-lt"/>
              <a:buAutoNum type="arabicPeriod"/>
              <a:tabLst>
                <a:tab pos="177800" algn="l"/>
              </a:tabLst>
            </a:pPr>
            <a:r>
              <a:rPr lang="el-GR" sz="1400" dirty="0"/>
              <a:t>Τήρηση της νομιμότητας στο πλαίσιο της ακαδημαϊκής ελευθερίας</a:t>
            </a:r>
          </a:p>
          <a:p>
            <a:pPr marL="355600" lvl="1" indent="-177800">
              <a:spcAft>
                <a:spcPts val="600"/>
              </a:spcAft>
              <a:buFont typeface="+mj-lt"/>
              <a:buAutoNum type="arabicPeriod"/>
              <a:tabLst>
                <a:tab pos="177800" algn="l"/>
              </a:tabLst>
            </a:pPr>
            <a:r>
              <a:rPr lang="el-GR" sz="1400" dirty="0"/>
              <a:t>Αντιμετώπιση φαινομένων κακοδιοίκησης </a:t>
            </a:r>
          </a:p>
          <a:p>
            <a:pPr marL="355600" lvl="1" indent="-177800">
              <a:spcAft>
                <a:spcPts val="600"/>
              </a:spcAft>
              <a:buFont typeface="+mj-lt"/>
              <a:buAutoNum type="arabicPeriod"/>
              <a:tabLst>
                <a:tab pos="177800" algn="l"/>
              </a:tabLst>
            </a:pPr>
            <a:r>
              <a:rPr lang="el-GR" sz="1400" dirty="0"/>
              <a:t>Διαφύλαξη της εύρυθμης λειτουργίας του Ιδρύματος.</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Ο «Συνήγορος του φοιτητή» </a:t>
            </a:r>
            <a:r>
              <a:rPr lang="el-GR" sz="1400" u="sng" dirty="0">
                <a:solidFill>
                  <a:srgbClr val="000000"/>
                </a:solidFill>
                <a:latin typeface="Calibri" panose="020F0502020204030204" pitchFamily="34" charset="0"/>
              </a:rPr>
              <a:t>δεν έχει αρμοδιότητα σε θέματα εξετάσεων και βαθμολογίας των φοιτητών</a:t>
            </a:r>
            <a:r>
              <a:rPr lang="el-GR" sz="1400" dirty="0">
                <a:solidFill>
                  <a:srgbClr val="000000"/>
                </a:solidFill>
                <a:latin typeface="Calibri" panose="020F0502020204030204" pitchFamily="34" charset="0"/>
              </a:rPr>
              <a:t>.</a:t>
            </a:r>
          </a:p>
        </p:txBody>
      </p:sp>
      <p:sp>
        <p:nvSpPr>
          <p:cNvPr id="19" name="Ορθογώνιο 18">
            <a:extLst>
              <a:ext uri="{FF2B5EF4-FFF2-40B4-BE49-F238E27FC236}">
                <a16:creationId xmlns:a16="http://schemas.microsoft.com/office/drawing/2014/main" id="{8223BD8C-A378-6390-5AF7-BAD9DDC7424F}"/>
              </a:ext>
            </a:extLst>
          </p:cNvPr>
          <p:cNvSpPr/>
          <p:nvPr/>
        </p:nvSpPr>
        <p:spPr>
          <a:xfrm>
            <a:off x="4350262" y="1686664"/>
            <a:ext cx="3396332" cy="4688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97E83B74-8352-43DE-D635-E69D5D8D1C1E}"/>
              </a:ext>
            </a:extLst>
          </p:cNvPr>
          <p:cNvSpPr txBox="1"/>
          <p:nvPr/>
        </p:nvSpPr>
        <p:spPr>
          <a:xfrm>
            <a:off x="4350262" y="1737123"/>
            <a:ext cx="3449566" cy="4655121"/>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t>Η αποτελεσματική διαχείριση κάθε παραπόνου ή ένστασης ενισχύει την αξιοπιστία και συμβάλλει στη βελτίωση των  εκπαιδευτικών και διοικητικών υπηρεσιών προς όφελος των φοιτητών και του Προσωπικού του Τμήματος. </a:t>
            </a:r>
          </a:p>
          <a:p>
            <a:pPr marL="174625" indent="-174625">
              <a:spcAft>
                <a:spcPts val="600"/>
              </a:spcAft>
              <a:buFont typeface="Wingdings" panose="05000000000000000000" pitchFamily="2" charset="2"/>
              <a:buChar char="§"/>
            </a:pPr>
            <a:r>
              <a:rPr lang="el-GR" sz="1400" dirty="0"/>
              <a:t>Εφαρμόζει η παρακάτω διαδικασία. </a:t>
            </a:r>
          </a:p>
          <a:p>
            <a:pPr marL="355600" lvl="1" indent="-177800">
              <a:spcAft>
                <a:spcPts val="600"/>
              </a:spcAft>
              <a:buFont typeface="+mj-lt"/>
              <a:buAutoNum type="arabicPeriod"/>
              <a:tabLst>
                <a:tab pos="177800" algn="l"/>
              </a:tabLst>
            </a:pPr>
            <a:r>
              <a:rPr lang="el-GR" sz="1350" dirty="0"/>
              <a:t>Υποβολή του παραπόνου στον υπεύθυνο του μαθήματος, στον ακαδημαϊκό σύμβουλο ή στον Διευθυντή του ΠΜΣ</a:t>
            </a:r>
          </a:p>
          <a:p>
            <a:pPr marL="355600" lvl="1" indent="-177800">
              <a:spcAft>
                <a:spcPts val="600"/>
              </a:spcAft>
              <a:buFont typeface="+mj-lt"/>
              <a:buAutoNum type="arabicPeriod"/>
              <a:tabLst>
                <a:tab pos="177800" algn="l"/>
              </a:tabLst>
            </a:pPr>
            <a:r>
              <a:rPr lang="el-GR" sz="1350" dirty="0"/>
              <a:t>Απευθείας επίλυση του παραπόνου</a:t>
            </a:r>
          </a:p>
          <a:p>
            <a:pPr marL="355600" lvl="1" indent="-177800">
              <a:spcAft>
                <a:spcPts val="600"/>
              </a:spcAft>
              <a:buFont typeface="+mj-lt"/>
              <a:buAutoNum type="arabicPeriod"/>
              <a:tabLst>
                <a:tab pos="177800" algn="l"/>
              </a:tabLst>
            </a:pPr>
            <a:r>
              <a:rPr lang="el-GR" sz="1350" dirty="0"/>
              <a:t>Διαχείριση του παραπόνου από τον Πρόεδρο του Τμήματος</a:t>
            </a:r>
          </a:p>
          <a:p>
            <a:pPr marL="355600" lvl="1" indent="-177800">
              <a:spcAft>
                <a:spcPts val="600"/>
              </a:spcAft>
              <a:buFont typeface="+mj-lt"/>
              <a:buAutoNum type="arabicPeriod"/>
              <a:tabLst>
                <a:tab pos="177800" algn="l"/>
              </a:tabLst>
            </a:pPr>
            <a:r>
              <a:rPr lang="el-GR" sz="1350" dirty="0"/>
              <a:t>Ένσταση του φοιτητή</a:t>
            </a:r>
          </a:p>
          <a:p>
            <a:pPr marL="355600" lvl="1" indent="-177800">
              <a:spcAft>
                <a:spcPts val="600"/>
              </a:spcAft>
              <a:buFont typeface="+mj-lt"/>
              <a:buAutoNum type="arabicPeriod"/>
              <a:tabLst>
                <a:tab pos="177800" algn="l"/>
              </a:tabLst>
            </a:pPr>
            <a:r>
              <a:rPr lang="el-GR" sz="1350" dirty="0"/>
              <a:t>Ενημέρωση του φοιτητή/</a:t>
            </a:r>
            <a:r>
              <a:rPr lang="el-GR" sz="1350" dirty="0" err="1"/>
              <a:t>τριας</a:t>
            </a:r>
            <a:r>
              <a:rPr lang="el-GR" sz="1350" dirty="0"/>
              <a:t> σχετικά με τη διαχείριση του παραπόνου</a:t>
            </a:r>
          </a:p>
          <a:p>
            <a:pPr marL="174625" indent="-174625">
              <a:spcAft>
                <a:spcPts val="600"/>
              </a:spcAft>
              <a:buFont typeface="Wingdings" panose="05000000000000000000" pitchFamily="2" charset="2"/>
              <a:buChar char="§"/>
            </a:pPr>
            <a:r>
              <a:rPr lang="el-GR" sz="1400" dirty="0"/>
              <a:t>Σε όλα τα στάδια της διαχείρισης τηρείται αυστηρά η προστασία των προσωπικών δεδομένων όλων των μερών. </a:t>
            </a:r>
          </a:p>
        </p:txBody>
      </p:sp>
      <p:pic>
        <p:nvPicPr>
          <p:cNvPr id="10242" name="Picture 2" descr="The Insurance Complaints Procedure | Flaxmans">
            <a:extLst>
              <a:ext uri="{FF2B5EF4-FFF2-40B4-BE49-F238E27FC236}">
                <a16:creationId xmlns:a16="http://schemas.microsoft.com/office/drawing/2014/main" id="{1D630135-D33A-6140-CD6A-8D6219C6C79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649" t="10295" r="3692" b="-4327"/>
          <a:stretch/>
        </p:blipFill>
        <p:spPr bwMode="auto">
          <a:xfrm>
            <a:off x="1173987" y="5469594"/>
            <a:ext cx="2318261" cy="1490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43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2" grpId="0" animBg="1"/>
      <p:bldP spid="14" grpId="0"/>
      <p:bldP spid="19"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a:extLst>
              <a:ext uri="{FF2B5EF4-FFF2-40B4-BE49-F238E27FC236}">
                <a16:creationId xmlns:a16="http://schemas.microsoft.com/office/drawing/2014/main" id="{0442B986-74A1-0FA2-7B68-D436795CD0EA}"/>
              </a:ext>
            </a:extLst>
          </p:cNvPr>
          <p:cNvSpPr/>
          <p:nvPr/>
        </p:nvSpPr>
        <p:spPr>
          <a:xfrm>
            <a:off x="557535" y="1724765"/>
            <a:ext cx="10976862" cy="3418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l-GR" dirty="0"/>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378200" y="121531"/>
            <a:ext cx="5080000"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Διαδικασίες αξιολόγησης</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6.</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557538" y="966010"/>
            <a:ext cx="1097686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Αξιολόγηση διδασκόντων από τους φοιτητές/</a:t>
            </a:r>
            <a:r>
              <a:rPr lang="el-GR" sz="2400" dirty="0" err="1"/>
              <a:t>τριες</a:t>
            </a:r>
            <a:endParaRPr lang="el-GR" sz="2400" dirty="0"/>
          </a:p>
        </p:txBody>
      </p:sp>
      <p:sp>
        <p:nvSpPr>
          <p:cNvPr id="6" name="TextBox 5">
            <a:extLst>
              <a:ext uri="{FF2B5EF4-FFF2-40B4-BE49-F238E27FC236}">
                <a16:creationId xmlns:a16="http://schemas.microsoft.com/office/drawing/2014/main" id="{B6984D6E-D437-756E-060A-1EC2E210037C}"/>
              </a:ext>
            </a:extLst>
          </p:cNvPr>
          <p:cNvSpPr txBox="1"/>
          <p:nvPr/>
        </p:nvSpPr>
        <p:spPr>
          <a:xfrm>
            <a:off x="557536" y="1775223"/>
            <a:ext cx="10885164" cy="3231654"/>
          </a:xfrm>
          <a:prstGeom prst="rect">
            <a:avLst/>
          </a:prstGeom>
          <a:noFill/>
        </p:spPr>
        <p:txBody>
          <a:bodyPr wrap="square">
            <a:spAutoFit/>
          </a:bodyPr>
          <a:lstStyle/>
          <a:p>
            <a:pPr marL="174625" indent="-174625">
              <a:spcAft>
                <a:spcPts val="1200"/>
              </a:spcAft>
              <a:buFont typeface="Wingdings" panose="05000000000000000000" pitchFamily="2" charset="2"/>
              <a:buChar char="§"/>
            </a:pPr>
            <a:r>
              <a:rPr lang="el-GR" dirty="0">
                <a:solidFill>
                  <a:srgbClr val="000000"/>
                </a:solidFill>
                <a:latin typeface="Calibri" panose="020F0502020204030204" pitchFamily="34" charset="0"/>
              </a:rPr>
              <a:t>Με τη συμπλήρωση της 9ης ή 10ης εβδομάδας διδασκαλίας κάθε εξαμήνου οι μεταπτυχιακοί φοιτητές/φοιτήτριες έχουν το δικαίωμα να προβαίνουν ηλεκτρονικά σε αξιολόγηση της εκπαιδευτικής διαδικασίας.</a:t>
            </a:r>
          </a:p>
          <a:p>
            <a:pPr marL="533400" indent="-355600">
              <a:spcAft>
                <a:spcPts val="1200"/>
              </a:spcAft>
              <a:buFont typeface="Wingdings" panose="05000000000000000000" pitchFamily="2" charset="2"/>
              <a:buChar char="ü"/>
            </a:pPr>
            <a:r>
              <a:rPr lang="el-GR" sz="1600" dirty="0">
                <a:solidFill>
                  <a:srgbClr val="000000"/>
                </a:solidFill>
                <a:latin typeface="Calibri" panose="020F0502020204030204" pitchFamily="34" charset="0"/>
              </a:rPr>
              <a:t>Διασφάλιση ανωνυμίας</a:t>
            </a:r>
          </a:p>
          <a:p>
            <a:pPr marL="533400" indent="-355600">
              <a:spcAft>
                <a:spcPts val="1200"/>
              </a:spcAft>
              <a:buFont typeface="Wingdings" panose="05000000000000000000" pitchFamily="2" charset="2"/>
              <a:buChar char="ü"/>
            </a:pPr>
            <a:r>
              <a:rPr lang="el-GR" sz="1600" dirty="0">
                <a:solidFill>
                  <a:srgbClr val="000000"/>
                </a:solidFill>
                <a:latin typeface="Calibri" panose="020F0502020204030204" pitchFamily="34" charset="0"/>
              </a:rPr>
              <a:t>Χρήση των ερωτηματολογίων της ΜΟΔΙΠ</a:t>
            </a:r>
          </a:p>
          <a:p>
            <a:pPr marL="533400" indent="-355600">
              <a:spcAft>
                <a:spcPts val="1200"/>
              </a:spcAft>
              <a:buFont typeface="Wingdings" panose="05000000000000000000" pitchFamily="2" charset="2"/>
              <a:buChar char="ü"/>
            </a:pPr>
            <a:r>
              <a:rPr lang="el-GR" sz="1600" dirty="0">
                <a:solidFill>
                  <a:srgbClr val="000000"/>
                </a:solidFill>
                <a:latin typeface="Calibri" panose="020F0502020204030204" pitchFamily="34" charset="0"/>
              </a:rPr>
              <a:t>Στόχος</a:t>
            </a:r>
            <a:r>
              <a:rPr lang="en-US" sz="1600" dirty="0">
                <a:solidFill>
                  <a:srgbClr val="000000"/>
                </a:solidFill>
                <a:latin typeface="Calibri" panose="020F0502020204030204" pitchFamily="34" charset="0"/>
              </a:rPr>
              <a:t>: </a:t>
            </a:r>
            <a:r>
              <a:rPr lang="el-GR" sz="1600" dirty="0">
                <a:solidFill>
                  <a:srgbClr val="000000"/>
                </a:solidFill>
                <a:latin typeface="Calibri" panose="020F0502020204030204" pitchFamily="34" charset="0"/>
              </a:rPr>
              <a:t>η βελτίωση της αποτελεσματικότητας της διδασκαλίας και η μελλοντική οργάνωση του προγράμματος σπουδών.</a:t>
            </a:r>
          </a:p>
          <a:p>
            <a:pPr marL="533400" indent="-355600">
              <a:spcAft>
                <a:spcPts val="1200"/>
              </a:spcAft>
              <a:buFont typeface="Wingdings" panose="05000000000000000000" pitchFamily="2" charset="2"/>
              <a:buChar char="ü"/>
            </a:pPr>
            <a:r>
              <a:rPr lang="el-GR" sz="1600" dirty="0">
                <a:solidFill>
                  <a:srgbClr val="000000"/>
                </a:solidFill>
                <a:latin typeface="Calibri" panose="020F0502020204030204" pitchFamily="34" charset="0"/>
              </a:rPr>
              <a:t>Ενθάρρυνση της συμμετοχής των φοιτητών/τριών στην αξιολόγηση!</a:t>
            </a:r>
            <a:endParaRPr lang="el-GR" sz="1700" dirty="0">
              <a:solidFill>
                <a:srgbClr val="000000"/>
              </a:solidFill>
              <a:latin typeface="Calibri" panose="020F0502020204030204" pitchFamily="34" charset="0"/>
            </a:endParaRPr>
          </a:p>
          <a:p>
            <a:pPr marL="174625" indent="-174625">
              <a:spcAft>
                <a:spcPts val="1200"/>
              </a:spcAft>
              <a:buFont typeface="Wingdings" panose="05000000000000000000" pitchFamily="2" charset="2"/>
              <a:buChar char="§"/>
            </a:pPr>
            <a:r>
              <a:rPr lang="el-GR" dirty="0">
                <a:solidFill>
                  <a:srgbClr val="000000"/>
                </a:solidFill>
                <a:latin typeface="Calibri" panose="020F0502020204030204" pitchFamily="34" charset="0"/>
              </a:rPr>
              <a:t>Όλοι οι διδάσκοντες έχουν πρόσβαση στα αποτελέσματα της αξιολόγησης των μαθημάτων τους με στόχο τη βελτίωση της ποιότητας και της αποτελεσματικότητας των διδακτικών μεθόδων και εργαλείων</a:t>
            </a:r>
          </a:p>
        </p:txBody>
      </p:sp>
      <p:grpSp>
        <p:nvGrpSpPr>
          <p:cNvPr id="21" name="Ομάδα 20">
            <a:extLst>
              <a:ext uri="{FF2B5EF4-FFF2-40B4-BE49-F238E27FC236}">
                <a16:creationId xmlns:a16="http://schemas.microsoft.com/office/drawing/2014/main" id="{89E500CB-ADF6-E1E1-AD76-7991ED5BF912}"/>
              </a:ext>
            </a:extLst>
          </p:cNvPr>
          <p:cNvGrpSpPr/>
          <p:nvPr/>
        </p:nvGrpSpPr>
        <p:grpSpPr>
          <a:xfrm>
            <a:off x="557535" y="5444088"/>
            <a:ext cx="10976862" cy="907597"/>
            <a:chOff x="557535" y="5444088"/>
            <a:chExt cx="10976862" cy="907597"/>
          </a:xfrm>
        </p:grpSpPr>
        <p:sp>
          <p:nvSpPr>
            <p:cNvPr id="10" name="Βέλος: Δεξιό 9">
              <a:extLst>
                <a:ext uri="{FF2B5EF4-FFF2-40B4-BE49-F238E27FC236}">
                  <a16:creationId xmlns:a16="http://schemas.microsoft.com/office/drawing/2014/main" id="{A5465987-FC6D-9725-D99E-834DB0F28F9B}"/>
                </a:ext>
              </a:extLst>
            </p:cNvPr>
            <p:cNvSpPr/>
            <p:nvPr/>
          </p:nvSpPr>
          <p:spPr>
            <a:xfrm>
              <a:off x="557535" y="5663294"/>
              <a:ext cx="10976862" cy="596900"/>
            </a:xfrm>
            <a:prstGeom prst="rightArrow">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Στρογγύλεμα γωνιών 10">
              <a:extLst>
                <a:ext uri="{FF2B5EF4-FFF2-40B4-BE49-F238E27FC236}">
                  <a16:creationId xmlns:a16="http://schemas.microsoft.com/office/drawing/2014/main" id="{75623174-5A17-304D-29CB-339878668A69}"/>
                </a:ext>
              </a:extLst>
            </p:cNvPr>
            <p:cNvSpPr/>
            <p:nvPr/>
          </p:nvSpPr>
          <p:spPr>
            <a:xfrm>
              <a:off x="777341" y="5444088"/>
              <a:ext cx="2940246" cy="895803"/>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Αξιολόγηση μαθήματος</a:t>
              </a:r>
            </a:p>
          </p:txBody>
        </p:sp>
        <p:sp>
          <p:nvSpPr>
            <p:cNvPr id="13" name="Ορθογώνιο: Στρογγύλεμα γωνιών 12">
              <a:extLst>
                <a:ext uri="{FF2B5EF4-FFF2-40B4-BE49-F238E27FC236}">
                  <a16:creationId xmlns:a16="http://schemas.microsoft.com/office/drawing/2014/main" id="{EEA5DDCA-D317-6876-B1FB-FDB6BA01F4BD}"/>
                </a:ext>
              </a:extLst>
            </p:cNvPr>
            <p:cNvSpPr/>
            <p:nvPr/>
          </p:nvSpPr>
          <p:spPr>
            <a:xfrm>
              <a:off x="4311847" y="5455882"/>
              <a:ext cx="2940246" cy="895803"/>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Αξιολόγηση διδάσκοντα</a:t>
              </a:r>
            </a:p>
          </p:txBody>
        </p:sp>
        <p:sp>
          <p:nvSpPr>
            <p:cNvPr id="18" name="Ορθογώνιο: Στρογγύλεμα γωνιών 17">
              <a:extLst>
                <a:ext uri="{FF2B5EF4-FFF2-40B4-BE49-F238E27FC236}">
                  <a16:creationId xmlns:a16="http://schemas.microsoft.com/office/drawing/2014/main" id="{0B14638C-DD64-1D65-5F73-89AC209F273D}"/>
                </a:ext>
              </a:extLst>
            </p:cNvPr>
            <p:cNvSpPr/>
            <p:nvPr/>
          </p:nvSpPr>
          <p:spPr>
            <a:xfrm>
              <a:off x="7848600" y="5455882"/>
              <a:ext cx="2940247" cy="895803"/>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Διαδικασίες Παρέμβασης</a:t>
              </a:r>
            </a:p>
          </p:txBody>
        </p:sp>
      </p:grpSp>
    </p:spTree>
    <p:extLst>
      <p:ext uri="{BB962C8B-B14F-4D97-AF65-F5344CB8AC3E}">
        <p14:creationId xmlns:p14="http://schemas.microsoft.com/office/powerpoint/2010/main" val="140917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a:extLst>
              <a:ext uri="{FF2B5EF4-FFF2-40B4-BE49-F238E27FC236}">
                <a16:creationId xmlns:a16="http://schemas.microsoft.com/office/drawing/2014/main" id="{0442B986-74A1-0FA2-7B68-D436795CD0EA}"/>
              </a:ext>
            </a:extLst>
          </p:cNvPr>
          <p:cNvSpPr/>
          <p:nvPr/>
        </p:nvSpPr>
        <p:spPr>
          <a:xfrm>
            <a:off x="557535" y="1724765"/>
            <a:ext cx="10976862" cy="2199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000"/>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378200" y="121531"/>
            <a:ext cx="5080000"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Διαδικασίες αξιολόγησης</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6.</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557538" y="966010"/>
            <a:ext cx="1097686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Αξιολόγηση Προγράμματος Μεταπτυχιακών Σπουδών</a:t>
            </a:r>
          </a:p>
        </p:txBody>
      </p:sp>
      <p:sp>
        <p:nvSpPr>
          <p:cNvPr id="6" name="TextBox 5">
            <a:extLst>
              <a:ext uri="{FF2B5EF4-FFF2-40B4-BE49-F238E27FC236}">
                <a16:creationId xmlns:a16="http://schemas.microsoft.com/office/drawing/2014/main" id="{B6984D6E-D437-756E-060A-1EC2E210037C}"/>
              </a:ext>
            </a:extLst>
          </p:cNvPr>
          <p:cNvSpPr txBox="1"/>
          <p:nvPr/>
        </p:nvSpPr>
        <p:spPr>
          <a:xfrm>
            <a:off x="557536" y="1775223"/>
            <a:ext cx="10885164" cy="1938992"/>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2000" dirty="0">
                <a:solidFill>
                  <a:srgbClr val="000000"/>
                </a:solidFill>
                <a:latin typeface="Calibri" panose="020F0502020204030204" pitchFamily="34" charset="0"/>
              </a:rPr>
              <a:t>Συνολική αποτίμηση των επιτευγμάτων, αναφορικά με</a:t>
            </a:r>
            <a:r>
              <a:rPr lang="en-US" sz="2000" dirty="0">
                <a:solidFill>
                  <a:srgbClr val="000000"/>
                </a:solidFill>
                <a:latin typeface="Calibri" panose="020F0502020204030204" pitchFamily="34" charset="0"/>
              </a:rPr>
              <a:t>:</a:t>
            </a:r>
            <a:endParaRPr lang="el-GR" sz="2000" dirty="0">
              <a:solidFill>
                <a:srgbClr val="000000"/>
              </a:solidFill>
              <a:latin typeface="Calibri" panose="020F0502020204030204" pitchFamily="34" charset="0"/>
            </a:endParaRPr>
          </a:p>
          <a:p>
            <a:pPr marL="609600" indent="-342900">
              <a:spcAft>
                <a:spcPts val="600"/>
              </a:spcAft>
              <a:buFont typeface="+mj-lt"/>
              <a:buAutoNum type="arabicPeriod"/>
            </a:pPr>
            <a:r>
              <a:rPr lang="el-GR" sz="2000" dirty="0">
                <a:solidFill>
                  <a:srgbClr val="000000"/>
                </a:solidFill>
                <a:latin typeface="Calibri" panose="020F0502020204030204" pitchFamily="34" charset="0"/>
              </a:rPr>
              <a:t>Εκπλήρωση των στόχων</a:t>
            </a:r>
          </a:p>
          <a:p>
            <a:pPr marL="609600" indent="-342900">
              <a:spcAft>
                <a:spcPts val="600"/>
              </a:spcAft>
              <a:buFont typeface="+mj-lt"/>
              <a:buAutoNum type="arabicPeriod"/>
            </a:pPr>
            <a:r>
              <a:rPr lang="el-GR" sz="2000" dirty="0">
                <a:solidFill>
                  <a:srgbClr val="000000"/>
                </a:solidFill>
                <a:latin typeface="Calibri" panose="020F0502020204030204" pitchFamily="34" charset="0"/>
              </a:rPr>
              <a:t>Βιωσιμότητα του ΠΜΣ</a:t>
            </a:r>
          </a:p>
          <a:p>
            <a:pPr marL="609600" indent="-342900">
              <a:spcAft>
                <a:spcPts val="600"/>
              </a:spcAft>
              <a:buFont typeface="+mj-lt"/>
              <a:buAutoNum type="arabicPeriod"/>
            </a:pPr>
            <a:r>
              <a:rPr lang="el-GR" sz="2000" dirty="0">
                <a:solidFill>
                  <a:srgbClr val="000000"/>
                </a:solidFill>
                <a:latin typeface="Calibri" panose="020F0502020204030204" pitchFamily="34" charset="0"/>
              </a:rPr>
              <a:t>Απορρόφηση των αποφοίτων – Θέση του ΠΜΣ στην αγορά</a:t>
            </a:r>
          </a:p>
          <a:p>
            <a:pPr marL="609600" indent="-342900">
              <a:spcAft>
                <a:spcPts val="600"/>
              </a:spcAft>
              <a:buFont typeface="+mj-lt"/>
              <a:buAutoNum type="arabicPeriod"/>
            </a:pPr>
            <a:r>
              <a:rPr lang="el-GR" sz="2000" dirty="0">
                <a:solidFill>
                  <a:srgbClr val="000000"/>
                </a:solidFill>
                <a:latin typeface="Calibri" panose="020F0502020204030204" pitchFamily="34" charset="0"/>
              </a:rPr>
              <a:t>Βαθμός καινοτομίας και συμβολής στην έρευνα</a:t>
            </a:r>
          </a:p>
        </p:txBody>
      </p:sp>
      <p:grpSp>
        <p:nvGrpSpPr>
          <p:cNvPr id="15" name="Ομάδα 14">
            <a:extLst>
              <a:ext uri="{FF2B5EF4-FFF2-40B4-BE49-F238E27FC236}">
                <a16:creationId xmlns:a16="http://schemas.microsoft.com/office/drawing/2014/main" id="{AB8DFA8B-B07C-4387-3074-2CBDEA106279}"/>
              </a:ext>
            </a:extLst>
          </p:cNvPr>
          <p:cNvGrpSpPr/>
          <p:nvPr/>
        </p:nvGrpSpPr>
        <p:grpSpPr>
          <a:xfrm>
            <a:off x="557535" y="4135988"/>
            <a:ext cx="10976862" cy="2716144"/>
            <a:chOff x="557535" y="4135988"/>
            <a:chExt cx="10976862" cy="2716144"/>
          </a:xfrm>
        </p:grpSpPr>
        <p:grpSp>
          <p:nvGrpSpPr>
            <p:cNvPr id="21" name="Ομάδα 20">
              <a:extLst>
                <a:ext uri="{FF2B5EF4-FFF2-40B4-BE49-F238E27FC236}">
                  <a16:creationId xmlns:a16="http://schemas.microsoft.com/office/drawing/2014/main" id="{89E500CB-ADF6-E1E1-AD76-7991ED5BF912}"/>
                </a:ext>
              </a:extLst>
            </p:cNvPr>
            <p:cNvGrpSpPr/>
            <p:nvPr/>
          </p:nvGrpSpPr>
          <p:grpSpPr>
            <a:xfrm>
              <a:off x="557535" y="4135988"/>
              <a:ext cx="10976862" cy="907597"/>
              <a:chOff x="557535" y="5444088"/>
              <a:chExt cx="10976862" cy="907597"/>
            </a:xfrm>
          </p:grpSpPr>
          <p:sp>
            <p:nvSpPr>
              <p:cNvPr id="10" name="Βέλος: Δεξιό 9">
                <a:extLst>
                  <a:ext uri="{FF2B5EF4-FFF2-40B4-BE49-F238E27FC236}">
                    <a16:creationId xmlns:a16="http://schemas.microsoft.com/office/drawing/2014/main" id="{A5465987-FC6D-9725-D99E-834DB0F28F9B}"/>
                  </a:ext>
                </a:extLst>
              </p:cNvPr>
              <p:cNvSpPr/>
              <p:nvPr/>
            </p:nvSpPr>
            <p:spPr>
              <a:xfrm>
                <a:off x="557535" y="5663294"/>
                <a:ext cx="10976862" cy="596900"/>
              </a:xfrm>
              <a:prstGeom prst="rightArrow">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Στρογγύλεμα γωνιών 10">
                <a:extLst>
                  <a:ext uri="{FF2B5EF4-FFF2-40B4-BE49-F238E27FC236}">
                    <a16:creationId xmlns:a16="http://schemas.microsoft.com/office/drawing/2014/main" id="{75623174-5A17-304D-29CB-339878668A69}"/>
                  </a:ext>
                </a:extLst>
              </p:cNvPr>
              <p:cNvSpPr/>
              <p:nvPr/>
            </p:nvSpPr>
            <p:spPr>
              <a:xfrm>
                <a:off x="777341" y="5444088"/>
                <a:ext cx="2940246" cy="895803"/>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ΕΘΑΕΕ</a:t>
                </a:r>
              </a:p>
            </p:txBody>
          </p:sp>
          <p:sp>
            <p:nvSpPr>
              <p:cNvPr id="13" name="Ορθογώνιο: Στρογγύλεμα γωνιών 12">
                <a:extLst>
                  <a:ext uri="{FF2B5EF4-FFF2-40B4-BE49-F238E27FC236}">
                    <a16:creationId xmlns:a16="http://schemas.microsoft.com/office/drawing/2014/main" id="{EEA5DDCA-D317-6876-B1FB-FDB6BA01F4BD}"/>
                  </a:ext>
                </a:extLst>
              </p:cNvPr>
              <p:cNvSpPr/>
              <p:nvPr/>
            </p:nvSpPr>
            <p:spPr>
              <a:xfrm>
                <a:off x="4311847" y="5455882"/>
                <a:ext cx="2940246" cy="895803"/>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ΜΟΔΙΠ</a:t>
                </a:r>
              </a:p>
            </p:txBody>
          </p:sp>
          <p:sp>
            <p:nvSpPr>
              <p:cNvPr id="18" name="Ορθογώνιο: Στρογγύλεμα γωνιών 17">
                <a:extLst>
                  <a:ext uri="{FF2B5EF4-FFF2-40B4-BE49-F238E27FC236}">
                    <a16:creationId xmlns:a16="http://schemas.microsoft.com/office/drawing/2014/main" id="{0B14638C-DD64-1D65-5F73-89AC209F273D}"/>
                  </a:ext>
                </a:extLst>
              </p:cNvPr>
              <p:cNvSpPr/>
              <p:nvPr/>
            </p:nvSpPr>
            <p:spPr>
              <a:xfrm>
                <a:off x="7848600" y="5455882"/>
                <a:ext cx="2940247" cy="895803"/>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Ανατροφοδότηση</a:t>
                </a:r>
              </a:p>
            </p:txBody>
          </p:sp>
        </p:grpSp>
        <p:pic>
          <p:nvPicPr>
            <p:cNvPr id="11268" name="Picture 4" descr="2018: time to update the DAC evaluation criteria? | ODI: Think change">
              <a:extLst>
                <a:ext uri="{FF2B5EF4-FFF2-40B4-BE49-F238E27FC236}">
                  <a16:creationId xmlns:a16="http://schemas.microsoft.com/office/drawing/2014/main" id="{3CD87C6D-8ACF-5758-90AB-D6828825C3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8" r="18646"/>
            <a:stretch/>
          </p:blipFill>
          <p:spPr bwMode="auto">
            <a:xfrm>
              <a:off x="7846354" y="5043585"/>
              <a:ext cx="2940246" cy="18085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711C626-ABD9-4F1A-3BBE-6E0552270970}"/>
                </a:ext>
              </a:extLst>
            </p:cNvPr>
            <p:cNvSpPr txBox="1"/>
            <p:nvPr/>
          </p:nvSpPr>
          <p:spPr>
            <a:xfrm>
              <a:off x="775095" y="5137223"/>
              <a:ext cx="2940246" cy="923330"/>
            </a:xfrm>
            <a:prstGeom prst="rect">
              <a:avLst/>
            </a:prstGeom>
            <a:noFill/>
          </p:spPr>
          <p:txBody>
            <a:bodyPr wrap="square" rtlCol="0">
              <a:spAutoFit/>
            </a:bodyPr>
            <a:lstStyle/>
            <a:p>
              <a:pPr algn="ctr"/>
              <a:r>
                <a:rPr lang="el-GR" dirty="0"/>
                <a:t>Περιοδική αξιολόγηση από την Εθνική Αρχή Ανώτατης Εκπαίδευσης</a:t>
              </a:r>
            </a:p>
          </p:txBody>
        </p:sp>
        <p:sp>
          <p:nvSpPr>
            <p:cNvPr id="14" name="TextBox 13">
              <a:extLst>
                <a:ext uri="{FF2B5EF4-FFF2-40B4-BE49-F238E27FC236}">
                  <a16:creationId xmlns:a16="http://schemas.microsoft.com/office/drawing/2014/main" id="{9FBABEFB-C6AD-EF5F-8BDA-39D0748AE4B3}"/>
                </a:ext>
              </a:extLst>
            </p:cNvPr>
            <p:cNvSpPr txBox="1"/>
            <p:nvPr/>
          </p:nvSpPr>
          <p:spPr>
            <a:xfrm>
              <a:off x="4309602" y="5137223"/>
              <a:ext cx="2940247" cy="923330"/>
            </a:xfrm>
            <a:prstGeom prst="rect">
              <a:avLst/>
            </a:prstGeom>
            <a:noFill/>
          </p:spPr>
          <p:txBody>
            <a:bodyPr wrap="square" rtlCol="0">
              <a:spAutoFit/>
            </a:bodyPr>
            <a:lstStyle/>
            <a:p>
              <a:pPr algn="ctr"/>
              <a:r>
                <a:rPr lang="el-GR" dirty="0"/>
                <a:t>Εσωτερική αξιολόγηση από τη Μονάδα Διασφάλισης της Ποιότητας του ΠΘ</a:t>
              </a:r>
            </a:p>
          </p:txBody>
        </p:sp>
      </p:grpSp>
    </p:spTree>
    <p:extLst>
      <p:ext uri="{BB962C8B-B14F-4D97-AF65-F5344CB8AC3E}">
        <p14:creationId xmlns:p14="http://schemas.microsoft.com/office/powerpoint/2010/main" val="183403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4F4664-AB33-0EA5-E0EC-D7898C816405}"/>
              </a:ext>
            </a:extLst>
          </p:cNvPr>
          <p:cNvSpPr>
            <a:spLocks noGrp="1"/>
          </p:cNvSpPr>
          <p:nvPr>
            <p:ph type="ctrTitle"/>
          </p:nvPr>
        </p:nvSpPr>
        <p:spPr>
          <a:xfrm>
            <a:off x="0" y="508599"/>
            <a:ext cx="12192000" cy="532028"/>
          </a:xfrm>
        </p:spPr>
        <p:txBody>
          <a:bodyPr>
            <a:noAutofit/>
          </a:bodyPr>
          <a:lstStyle/>
          <a:p>
            <a:pPr>
              <a:lnSpc>
                <a:spcPct val="114000"/>
              </a:lnSpc>
            </a:pPr>
            <a:r>
              <a:rPr lang="el-GR" sz="3600" b="1" dirty="0">
                <a:solidFill>
                  <a:srgbClr val="009999"/>
                </a:solidFill>
              </a:rPr>
              <a:t>Το ΠΜΣ με μια ματιά…</a:t>
            </a:r>
            <a:endParaRPr lang="el-GR" sz="2800" b="1" dirty="0">
              <a:solidFill>
                <a:srgbClr val="009999"/>
              </a:solidFill>
            </a:endParaRPr>
          </a:p>
        </p:txBody>
      </p:sp>
      <p:sp>
        <p:nvSpPr>
          <p:cNvPr id="3" name="Ορθογώνιο 2">
            <a:extLst>
              <a:ext uri="{FF2B5EF4-FFF2-40B4-BE49-F238E27FC236}">
                <a16:creationId xmlns:a16="http://schemas.microsoft.com/office/drawing/2014/main" id="{11A3C0A8-A2B1-9A4D-A58F-4E3BDB45947D}"/>
              </a:ext>
            </a:extLst>
          </p:cNvPr>
          <p:cNvSpPr/>
          <p:nvPr/>
        </p:nvSpPr>
        <p:spPr>
          <a:xfrm>
            <a:off x="549728" y="1129527"/>
            <a:ext cx="11092543" cy="2862322"/>
          </a:xfrm>
          <a:prstGeom prst="rect">
            <a:avLst/>
          </a:prstGeom>
        </p:spPr>
        <p:txBody>
          <a:bodyPr wrap="square">
            <a:spAutoFit/>
          </a:bodyPr>
          <a:lstStyle/>
          <a:p>
            <a:pPr algn="just" defTabSz="1219170">
              <a:spcAft>
                <a:spcPts val="1200"/>
              </a:spcAft>
              <a:buClr>
                <a:srgbClr val="000000"/>
              </a:buClr>
              <a:defRPr/>
            </a:pPr>
            <a:r>
              <a:rPr lang="el-GR" sz="2000" kern="0" dirty="0">
                <a:solidFill>
                  <a:srgbClr val="000000"/>
                </a:solidFill>
                <a:cs typeface="Arial"/>
                <a:sym typeface="Arial"/>
              </a:rPr>
              <a:t>Σκοπός του ΠΜΣ «Μεσογειακά Συστήματα Αγροτικής Παραγωγής» είναι:</a:t>
            </a:r>
          </a:p>
          <a:p>
            <a:pPr marL="446088" indent="-446088" algn="just" defTabSz="1219170">
              <a:spcAft>
                <a:spcPts val="1200"/>
              </a:spcAft>
              <a:buClr>
                <a:srgbClr val="000000"/>
              </a:buClr>
              <a:buFont typeface="Symbol" panose="05050102010706020507" pitchFamily="18" charset="2"/>
              <a:buChar char="®"/>
              <a:defRPr/>
            </a:pPr>
            <a:r>
              <a:rPr lang="el-GR" sz="2000" kern="0" dirty="0">
                <a:solidFill>
                  <a:srgbClr val="000000"/>
                </a:solidFill>
                <a:cs typeface="Arial"/>
                <a:sym typeface="Arial"/>
              </a:rPr>
              <a:t>Η προαγωγή επιστημονικής γνώσης και η ανάπτυξη της έρευνας σε τομείς που άπτονται των σύγχρονων συστημάτων καλλιέργειας φυτικών ειδών με υψηλή προστιθέμενη αξία στο Μεσογειακό χώρο, υπό την πίεση της κλιματικής αλλαγής και με την αξιοποίηση σύγχρονων τεχνολογιών.</a:t>
            </a:r>
          </a:p>
          <a:p>
            <a:pPr marL="446088" indent="-446088" algn="just" defTabSz="1219170">
              <a:spcAft>
                <a:spcPts val="1200"/>
              </a:spcAft>
              <a:buClr>
                <a:srgbClr val="000000"/>
              </a:buClr>
              <a:buFont typeface="Symbol" panose="05050102010706020507" pitchFamily="18" charset="2"/>
              <a:buChar char="®"/>
              <a:defRPr/>
            </a:pPr>
            <a:r>
              <a:rPr lang="el-GR" sz="2000" kern="0" dirty="0">
                <a:solidFill>
                  <a:srgbClr val="000000"/>
                </a:solidFill>
                <a:cs typeface="Arial"/>
                <a:sym typeface="Arial"/>
              </a:rPr>
              <a:t>Η δημιουργία ειδικευμένων επιστημόνων ικανών να στελεχώσουν υπεύθυνα συναφείς φορείς του δημοσίου και ιδιωτικού τομέα και οι οποίοι θα δραστηριοποιούνται στην αειφόρο διαχείριση των γενετικών και φυσικών πόρων για παραγωγή αγροτικών προϊόντων υψηλής ποιότητας και υψηλής προστιθέμενης αξίας.</a:t>
            </a:r>
          </a:p>
        </p:txBody>
      </p:sp>
      <p:graphicFrame>
        <p:nvGraphicFramePr>
          <p:cNvPr id="9" name="Διάγραμμα 8">
            <a:extLst>
              <a:ext uri="{FF2B5EF4-FFF2-40B4-BE49-F238E27FC236}">
                <a16:creationId xmlns:a16="http://schemas.microsoft.com/office/drawing/2014/main" id="{613E076C-6AD3-5A8E-C0B1-2B604B410F55}"/>
              </a:ext>
            </a:extLst>
          </p:cNvPr>
          <p:cNvGraphicFramePr/>
          <p:nvPr>
            <p:extLst>
              <p:ext uri="{D42A27DB-BD31-4B8C-83A1-F6EECF244321}">
                <p14:modId xmlns:p14="http://schemas.microsoft.com/office/powerpoint/2010/main" val="4168945560"/>
              </p:ext>
            </p:extLst>
          </p:nvPr>
        </p:nvGraphicFramePr>
        <p:xfrm>
          <a:off x="2382157" y="3646714"/>
          <a:ext cx="7427686"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2925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Ορθογώνιο 22">
            <a:extLst>
              <a:ext uri="{FF2B5EF4-FFF2-40B4-BE49-F238E27FC236}">
                <a16:creationId xmlns:a16="http://schemas.microsoft.com/office/drawing/2014/main" id="{8B1411C1-40F7-F956-491A-426FFA4D944D}"/>
              </a:ext>
            </a:extLst>
          </p:cNvPr>
          <p:cNvSpPr/>
          <p:nvPr/>
        </p:nvSpPr>
        <p:spPr>
          <a:xfrm>
            <a:off x="8064500" y="1724764"/>
            <a:ext cx="3587074" cy="4866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id="{0442B986-74A1-0FA2-7B68-D436795CD0EA}"/>
              </a:ext>
            </a:extLst>
          </p:cNvPr>
          <p:cNvSpPr/>
          <p:nvPr/>
        </p:nvSpPr>
        <p:spPr>
          <a:xfrm>
            <a:off x="557535" y="1724765"/>
            <a:ext cx="3449567" cy="31139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4276980" y="121531"/>
            <a:ext cx="3542893"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Τέλη Φοίτησης</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7.</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557538" y="966010"/>
            <a:ext cx="3475261"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t>Δίδακτρα</a:t>
            </a:r>
          </a:p>
        </p:txBody>
      </p:sp>
      <p:sp>
        <p:nvSpPr>
          <p:cNvPr id="6" name="TextBox 5">
            <a:extLst>
              <a:ext uri="{FF2B5EF4-FFF2-40B4-BE49-F238E27FC236}">
                <a16:creationId xmlns:a16="http://schemas.microsoft.com/office/drawing/2014/main" id="{B6984D6E-D437-756E-060A-1EC2E210037C}"/>
              </a:ext>
            </a:extLst>
          </p:cNvPr>
          <p:cNvSpPr txBox="1"/>
          <p:nvPr/>
        </p:nvSpPr>
        <p:spPr>
          <a:xfrm>
            <a:off x="557536" y="1775223"/>
            <a:ext cx="3449566" cy="2939266"/>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Για τη συμμετοχή τους στο Π.Μ.Σ. οι μεταπτυχιακοί φοιτητές/</a:t>
            </a:r>
            <a:r>
              <a:rPr lang="el-GR" sz="1500" dirty="0" err="1">
                <a:solidFill>
                  <a:srgbClr val="000000"/>
                </a:solidFill>
                <a:latin typeface="Calibri" panose="020F0502020204030204" pitchFamily="34" charset="0"/>
              </a:rPr>
              <a:t>τριες</a:t>
            </a:r>
            <a:r>
              <a:rPr lang="el-GR" sz="1500" dirty="0">
                <a:solidFill>
                  <a:srgbClr val="000000"/>
                </a:solidFill>
                <a:latin typeface="Calibri" panose="020F0502020204030204" pitchFamily="34" charset="0"/>
              </a:rPr>
              <a:t> καταβάλλουν τέλη φοίτησης 2.500,00 € για το σύνολο της παρακολούθησης του ΠΜΣ.</a:t>
            </a:r>
          </a:p>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Τα δίδακτρα καταβάλλονται τμηματικά ως εξής: κατά την εγγραφή στο Π.Μ.Σ. καταβάλλεται το 50 % των διδάκτρων για το Α’ εξάμηνο σπουδών και κατά την έναρξη του Β’ εξαμήνου καταβάλλεται το υπόλοιπο 50 % των διδάκτρων.</a:t>
            </a:r>
            <a:endParaRPr lang="el-GR" sz="1500" b="1" dirty="0"/>
          </a:p>
        </p:txBody>
      </p:sp>
      <p:sp>
        <p:nvSpPr>
          <p:cNvPr id="7" name="Ορθογώνιο: Στρογγύλεμα γωνιών 6">
            <a:extLst>
              <a:ext uri="{FF2B5EF4-FFF2-40B4-BE49-F238E27FC236}">
                <a16:creationId xmlns:a16="http://schemas.microsoft.com/office/drawing/2014/main" id="{C6A00AD8-1D5D-46DB-D50F-0B1C3D6B66C6}"/>
              </a:ext>
            </a:extLst>
          </p:cNvPr>
          <p:cNvSpPr/>
          <p:nvPr/>
        </p:nvSpPr>
        <p:spPr>
          <a:xfrm>
            <a:off x="4299461" y="966010"/>
            <a:ext cx="3542892"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t>Αναγκαιότητα</a:t>
            </a:r>
          </a:p>
        </p:txBody>
      </p:sp>
      <p:sp>
        <p:nvSpPr>
          <p:cNvPr id="12" name="Ορθογώνιο: Στρογγύλεμα γωνιών 11">
            <a:extLst>
              <a:ext uri="{FF2B5EF4-FFF2-40B4-BE49-F238E27FC236}">
                <a16:creationId xmlns:a16="http://schemas.microsoft.com/office/drawing/2014/main" id="{FF54A2DB-5446-AC02-2219-8EC806D1BFE5}"/>
              </a:ext>
            </a:extLst>
          </p:cNvPr>
          <p:cNvSpPr/>
          <p:nvPr/>
        </p:nvSpPr>
        <p:spPr>
          <a:xfrm>
            <a:off x="8061924" y="966010"/>
            <a:ext cx="3591810"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t>Απαλλαγή από τέλη φοίτησης</a:t>
            </a:r>
          </a:p>
        </p:txBody>
      </p:sp>
      <p:sp>
        <p:nvSpPr>
          <p:cNvPr id="14" name="TextBox 13">
            <a:extLst>
              <a:ext uri="{FF2B5EF4-FFF2-40B4-BE49-F238E27FC236}">
                <a16:creationId xmlns:a16="http://schemas.microsoft.com/office/drawing/2014/main" id="{BA6C2FB8-6FA1-BB94-96F8-7DF55F362474}"/>
              </a:ext>
            </a:extLst>
          </p:cNvPr>
          <p:cNvSpPr txBox="1"/>
          <p:nvPr/>
        </p:nvSpPr>
        <p:spPr>
          <a:xfrm>
            <a:off x="8064328" y="1775223"/>
            <a:ext cx="3667847" cy="4924425"/>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Απαλλάσσονται από τα τέλη φοίτησης οι εγγεγραμμένοι φοιτητές/</a:t>
            </a:r>
            <a:r>
              <a:rPr lang="el-GR" sz="1400" dirty="0" err="1">
                <a:solidFill>
                  <a:srgbClr val="000000"/>
                </a:solidFill>
                <a:latin typeface="Calibri" panose="020F0502020204030204" pitchFamily="34" charset="0"/>
              </a:rPr>
              <a:t>τριες</a:t>
            </a:r>
            <a:r>
              <a:rPr lang="el-GR" sz="1400" dirty="0">
                <a:solidFill>
                  <a:srgbClr val="000000"/>
                </a:solidFill>
                <a:latin typeface="Calibri" panose="020F0502020204030204" pitchFamily="34" charset="0"/>
              </a:rPr>
              <a:t> του ΠΜΣ που πληρούν τα οικονομικά ή κοινωνικά κριτήρια, σύμφωνα με την ισχύουσα νομοθεσία. </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Ο αριθμός των φοιτητών που φοιτούν δωρεάν δεν δύναται να υπερβαίνει τον αριθμό που αντιστοιχεί στο 30% των εγγεγραμμένων φοιτητών ανά έτος. </a:t>
            </a:r>
          </a:p>
          <a:p>
            <a:pPr marL="174625" indent="-174625">
              <a:spcAft>
                <a:spcPts val="600"/>
              </a:spcAft>
              <a:buFont typeface="Wingdings" panose="05000000000000000000" pitchFamily="2" charset="2"/>
              <a:buChar char="§"/>
            </a:pPr>
            <a:r>
              <a:rPr lang="el-GR" sz="1400" dirty="0">
                <a:solidFill>
                  <a:srgbClr val="000000"/>
                </a:solidFill>
                <a:latin typeface="Calibri" panose="020F0502020204030204" pitchFamily="34" charset="0"/>
              </a:rPr>
              <a:t>Αν ο αριθμός των δικαιούχων απαλλαγής υπερβαίνει το ποσοστό της παρούσας, οι δικαιούχοι επιλέγονται με σειρά φθίνουσας κατάταξης έως τη συμπλήρωση του αριθμού.</a:t>
            </a:r>
          </a:p>
          <a:p>
            <a:pPr marL="174625" indent="-174625">
              <a:spcAft>
                <a:spcPts val="600"/>
              </a:spcAft>
              <a:buFont typeface="Wingdings" panose="05000000000000000000" pitchFamily="2" charset="2"/>
              <a:buChar char="§"/>
            </a:pPr>
            <a:r>
              <a:rPr lang="el-GR" sz="1400" dirty="0"/>
              <a:t>Δεν δικαιούνται απαλλαγή από τέλη όσοι λαμβάνουν υποτροφία από άλλη πηγή, ούτε οι πολίτες χωρών εκτός Ε.Ε.</a:t>
            </a:r>
          </a:p>
          <a:p>
            <a:pPr marL="174625" indent="-174625">
              <a:spcAft>
                <a:spcPts val="600"/>
              </a:spcAft>
              <a:buFont typeface="Wingdings" panose="05000000000000000000" pitchFamily="2" charset="2"/>
              <a:buChar char="§"/>
            </a:pPr>
            <a:r>
              <a:rPr lang="el-GR" sz="1400" dirty="0"/>
              <a:t>Η εξέταση των κριτηρίων περί απαλλαγής από τέλη φοίτησης γίνεται από τη Γραμματεία του ΠΜΣ, εγκρίνεται από τη Σ.Ε. και τη Σ.Τ., και εκδίδεται αιτιολογημένη απόφαση για την αποδοχή ή την απόρριψη της αίτησης.</a:t>
            </a:r>
          </a:p>
        </p:txBody>
      </p:sp>
      <p:sp>
        <p:nvSpPr>
          <p:cNvPr id="19" name="Ορθογώνιο 18">
            <a:extLst>
              <a:ext uri="{FF2B5EF4-FFF2-40B4-BE49-F238E27FC236}">
                <a16:creationId xmlns:a16="http://schemas.microsoft.com/office/drawing/2014/main" id="{8223BD8C-A378-6390-5AF7-BAD9DDC7424F}"/>
              </a:ext>
            </a:extLst>
          </p:cNvPr>
          <p:cNvSpPr/>
          <p:nvPr/>
        </p:nvSpPr>
        <p:spPr>
          <a:xfrm>
            <a:off x="4299462" y="1724764"/>
            <a:ext cx="3542892" cy="4866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97E83B74-8352-43DE-D635-E69D5D8D1C1E}"/>
              </a:ext>
            </a:extLst>
          </p:cNvPr>
          <p:cNvSpPr txBox="1"/>
          <p:nvPr/>
        </p:nvSpPr>
        <p:spPr>
          <a:xfrm>
            <a:off x="4288267" y="1775223"/>
            <a:ext cx="3554085" cy="4924425"/>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t>Με την καταβολή των τελών φοίτησης εξασφαλίζεται η εύρυθμη λειτουργία του ΠΜΣ και η δυνατότητα παροχής υψηλής ποιότητας υπηρεσιών εκπαίδευσης. </a:t>
            </a:r>
          </a:p>
          <a:p>
            <a:pPr marL="174625" indent="-174625">
              <a:spcAft>
                <a:spcPts val="600"/>
              </a:spcAft>
              <a:buFont typeface="Wingdings" panose="05000000000000000000" pitchFamily="2" charset="2"/>
              <a:buChar char="§"/>
            </a:pPr>
            <a:r>
              <a:rPr lang="el-GR" sz="1400" dirty="0"/>
              <a:t>Η εξειδίκευση και επιστημονική κατάρτιση στην Επιστήμη της Γεωπονίας, προϋποθέτει την εξοικείωση με κλασικές και σύγχρονες εργαστηριακές τεχνικές καθώς και τη διεξαγωγή έρευνας, η οποία περιλαμβάνει πειραματισμό αγρού ή/και εργαστηρίου. </a:t>
            </a:r>
          </a:p>
          <a:p>
            <a:pPr marL="174625" indent="-174625">
              <a:spcAft>
                <a:spcPts val="600"/>
              </a:spcAft>
              <a:buFont typeface="Wingdings" panose="05000000000000000000" pitchFamily="2" charset="2"/>
              <a:buChar char="§"/>
            </a:pPr>
            <a:r>
              <a:rPr lang="el-GR" sz="1400" dirty="0"/>
              <a:t>Η διεξαγωγή των μαθημάτων περιλαμβάνει την εκπαίδευση και εξειδίκευση των φοιτητών σε τρέχουσες ερευνητικές μεθοδολογίες και τεχνολογίες αιχμής.</a:t>
            </a:r>
          </a:p>
          <a:p>
            <a:pPr marL="174625" indent="-174625">
              <a:spcAft>
                <a:spcPts val="600"/>
              </a:spcAft>
              <a:buFont typeface="Wingdings" panose="05000000000000000000" pitchFamily="2" charset="2"/>
              <a:buChar char="§"/>
            </a:pPr>
            <a:r>
              <a:rPr lang="el-GR" sz="1400" dirty="0"/>
              <a:t>Οι διπλωματικές διατριβές είναι αμιγώς ερευνητικές και η εκπόνησή τους απαιτεί τη διεξαγωγή πειραμάτων αγρού ή/και εργαστηρίου. </a:t>
            </a:r>
          </a:p>
          <a:p>
            <a:pPr marL="174625" indent="-174625">
              <a:spcAft>
                <a:spcPts val="600"/>
              </a:spcAft>
              <a:buFont typeface="Wingdings" panose="05000000000000000000" pitchFamily="2" charset="2"/>
              <a:buChar char="§"/>
            </a:pPr>
            <a:r>
              <a:rPr lang="el-GR" sz="1400" dirty="0"/>
              <a:t>Το ύψος της επιχορήγησης από άλλες πηγές χρηματοδότησης σαφώς δεν επαρκεί για την κάλυψη των ανωτέρω αναγκών.  </a:t>
            </a:r>
          </a:p>
        </p:txBody>
      </p:sp>
      <p:pic>
        <p:nvPicPr>
          <p:cNvPr id="6146" name="Picture 2" descr="54,000+ Fee Stock Photos, Pictures &amp; Royalty-Free Images - iStock ...">
            <a:extLst>
              <a:ext uri="{FF2B5EF4-FFF2-40B4-BE49-F238E27FC236}">
                <a16:creationId xmlns:a16="http://schemas.microsoft.com/office/drawing/2014/main" id="{9E0C016B-899B-B15E-E2C9-7DA61C36A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15" t="6738" r="12815" b="22620"/>
          <a:stretch/>
        </p:blipFill>
        <p:spPr bwMode="auto">
          <a:xfrm>
            <a:off x="557535" y="4838700"/>
            <a:ext cx="3449567"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77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2" grpId="0" animBg="1"/>
      <p:bldP spid="14" grpId="0"/>
      <p:bldP spid="19"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a:extLst>
              <a:ext uri="{FF2B5EF4-FFF2-40B4-BE49-F238E27FC236}">
                <a16:creationId xmlns:a16="http://schemas.microsoft.com/office/drawing/2014/main" id="{0442B986-74A1-0FA2-7B68-D436795CD0EA}"/>
              </a:ext>
            </a:extLst>
          </p:cNvPr>
          <p:cNvSpPr/>
          <p:nvPr/>
        </p:nvSpPr>
        <p:spPr>
          <a:xfrm>
            <a:off x="914400" y="2029565"/>
            <a:ext cx="10491568" cy="23646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4276980" y="121531"/>
            <a:ext cx="3542893"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Υποτροφίες</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7.</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917061" y="1270810"/>
            <a:ext cx="10491568"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200" dirty="0"/>
              <a:t>Προβλέπεται χορήγηση μίας υποτροφίας αριστείας αξίας 500 €</a:t>
            </a:r>
          </a:p>
        </p:txBody>
      </p:sp>
      <p:sp>
        <p:nvSpPr>
          <p:cNvPr id="6" name="TextBox 5">
            <a:extLst>
              <a:ext uri="{FF2B5EF4-FFF2-40B4-BE49-F238E27FC236}">
                <a16:creationId xmlns:a16="http://schemas.microsoft.com/office/drawing/2014/main" id="{B6984D6E-D437-756E-060A-1EC2E210037C}"/>
              </a:ext>
            </a:extLst>
          </p:cNvPr>
          <p:cNvSpPr txBox="1"/>
          <p:nvPr/>
        </p:nvSpPr>
        <p:spPr>
          <a:xfrm>
            <a:off x="914400" y="2116899"/>
            <a:ext cx="10414000" cy="2154436"/>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700" dirty="0">
                <a:solidFill>
                  <a:srgbClr val="000000"/>
                </a:solidFill>
                <a:latin typeface="Calibri" panose="020F0502020204030204" pitchFamily="34" charset="0"/>
              </a:rPr>
              <a:t>Βράβευση φοιτητή/</a:t>
            </a:r>
            <a:r>
              <a:rPr lang="el-GR" sz="1700" dirty="0" err="1">
                <a:solidFill>
                  <a:srgbClr val="000000"/>
                </a:solidFill>
                <a:latin typeface="Calibri" panose="020F0502020204030204" pitchFamily="34" charset="0"/>
              </a:rPr>
              <a:t>ήτριας</a:t>
            </a:r>
            <a:r>
              <a:rPr lang="el-GR" sz="1700" dirty="0">
                <a:solidFill>
                  <a:srgbClr val="000000"/>
                </a:solidFill>
                <a:latin typeface="Calibri" panose="020F0502020204030204" pitchFamily="34" charset="0"/>
              </a:rPr>
              <a:t> που συγκέντρωσε τη μέγιστη βαθμολογία κατά την εισαγωγή του/της στο Π.Μ.Σ.</a:t>
            </a:r>
          </a:p>
          <a:p>
            <a:pPr marL="174625" indent="-174625">
              <a:spcAft>
                <a:spcPts val="600"/>
              </a:spcAft>
              <a:buFont typeface="Wingdings" panose="05000000000000000000" pitchFamily="2" charset="2"/>
              <a:buChar char="§"/>
            </a:pPr>
            <a:r>
              <a:rPr lang="el-GR" sz="1700" dirty="0">
                <a:solidFill>
                  <a:srgbClr val="000000"/>
                </a:solidFill>
                <a:latin typeface="Calibri" panose="020F0502020204030204" pitchFamily="34" charset="0"/>
              </a:rPr>
              <a:t>Υποτροφία δεν χορηγείται στην περίπτωση που ο μεταπτυχιακός φοιτητής λαμβάνει ήδη υποτροφία από άλλη πηγή.</a:t>
            </a:r>
          </a:p>
          <a:p>
            <a:pPr marL="174625" indent="-174625">
              <a:spcAft>
                <a:spcPts val="600"/>
              </a:spcAft>
              <a:buFont typeface="Wingdings" panose="05000000000000000000" pitchFamily="2" charset="2"/>
              <a:buChar char="§"/>
            </a:pPr>
            <a:r>
              <a:rPr lang="el-GR" sz="1700" dirty="0">
                <a:solidFill>
                  <a:srgbClr val="000000"/>
                </a:solidFill>
                <a:latin typeface="Calibri" panose="020F0502020204030204" pitchFamily="34" charset="0"/>
              </a:rPr>
              <a:t>Υποτροφίες δεν χορηγούνται σε φοιτητές που έχουν εισαχθεί στο ΠΜΣ χωρίς την υποχρέωση καταβολής τελών φοίτησης.</a:t>
            </a:r>
          </a:p>
          <a:p>
            <a:pPr marL="174625" indent="-174625">
              <a:spcAft>
                <a:spcPts val="600"/>
              </a:spcAft>
              <a:buFont typeface="Wingdings" panose="05000000000000000000" pitchFamily="2" charset="2"/>
              <a:buChar char="§"/>
            </a:pPr>
            <a:r>
              <a:rPr lang="el-GR" sz="1700" dirty="0">
                <a:solidFill>
                  <a:srgbClr val="000000"/>
                </a:solidFill>
                <a:latin typeface="Calibri" panose="020F0502020204030204" pitchFamily="34" charset="0"/>
              </a:rPr>
              <a:t>Οι όροι χορήγησης, οι υποχρεώσεις και τα δικαιώματα των υποτρόφων καθορίζονται από τον Κανονισμό λειτουργίας του ΠΜΣ.</a:t>
            </a:r>
          </a:p>
        </p:txBody>
      </p:sp>
      <p:pic>
        <p:nvPicPr>
          <p:cNvPr id="7170" name="Picture 2" descr="Scholarships: Illinois CPA Society Accepting Scholarship Applications -  Tony McCombie">
            <a:extLst>
              <a:ext uri="{FF2B5EF4-FFF2-40B4-BE49-F238E27FC236}">
                <a16:creationId xmlns:a16="http://schemas.microsoft.com/office/drawing/2014/main" id="{2AA6AB91-7297-ADBD-42AB-95EE8FC8BE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 t="13098" r="20482"/>
          <a:stretch/>
        </p:blipFill>
        <p:spPr bwMode="auto">
          <a:xfrm>
            <a:off x="8637626" y="4493365"/>
            <a:ext cx="3274973" cy="23646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7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2933700" y="121531"/>
            <a:ext cx="5905500"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Σχέδιο Αξιοποίησης Διδάκτρων</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7.</a:t>
            </a:r>
          </a:p>
        </p:txBody>
      </p:sp>
      <p:graphicFrame>
        <p:nvGraphicFramePr>
          <p:cNvPr id="2" name="Πίνακας 1">
            <a:extLst>
              <a:ext uri="{FF2B5EF4-FFF2-40B4-BE49-F238E27FC236}">
                <a16:creationId xmlns:a16="http://schemas.microsoft.com/office/drawing/2014/main" id="{2D55B09E-D6DD-6532-3200-43225FC691A6}"/>
              </a:ext>
            </a:extLst>
          </p:cNvPr>
          <p:cNvGraphicFramePr>
            <a:graphicFrameLocks noGrp="1"/>
          </p:cNvGraphicFramePr>
          <p:nvPr>
            <p:extLst>
              <p:ext uri="{D42A27DB-BD31-4B8C-83A1-F6EECF244321}">
                <p14:modId xmlns:p14="http://schemas.microsoft.com/office/powerpoint/2010/main" val="1872787682"/>
              </p:ext>
            </p:extLst>
          </p:nvPr>
        </p:nvGraphicFramePr>
        <p:xfrm>
          <a:off x="349250" y="674581"/>
          <a:ext cx="11493500" cy="6172200"/>
        </p:xfrm>
        <a:graphic>
          <a:graphicData uri="http://schemas.openxmlformats.org/drawingml/2006/table">
            <a:tbl>
              <a:tblPr firstRow="1" firstCol="1" bandRow="1">
                <a:tableStyleId>{5C22544A-7EE6-4342-B048-85BDC9FD1C3A}</a:tableStyleId>
              </a:tblPr>
              <a:tblGrid>
                <a:gridCol w="10201410">
                  <a:extLst>
                    <a:ext uri="{9D8B030D-6E8A-4147-A177-3AD203B41FA5}">
                      <a16:colId xmlns:a16="http://schemas.microsoft.com/office/drawing/2014/main" val="3798546208"/>
                    </a:ext>
                  </a:extLst>
                </a:gridCol>
                <a:gridCol w="1292090">
                  <a:extLst>
                    <a:ext uri="{9D8B030D-6E8A-4147-A177-3AD203B41FA5}">
                      <a16:colId xmlns:a16="http://schemas.microsoft.com/office/drawing/2014/main" val="440127600"/>
                    </a:ext>
                  </a:extLst>
                </a:gridCol>
              </a:tblGrid>
              <a:tr h="140119">
                <a:tc>
                  <a:txBody>
                    <a:bodyPr/>
                    <a:lstStyle/>
                    <a:p>
                      <a:pPr marR="25400" algn="l">
                        <a:lnSpc>
                          <a:spcPct val="100000"/>
                        </a:lnSpc>
                        <a:spcAft>
                          <a:spcPts val="0"/>
                        </a:spcAft>
                      </a:pPr>
                      <a:r>
                        <a:rPr lang="el-GR" sz="1500">
                          <a:solidFill>
                            <a:schemeClr val="bg1"/>
                          </a:solidFill>
                          <a:effectLst/>
                          <a:latin typeface="+mn-lt"/>
                        </a:rPr>
                        <a:t>ΕΣΟΔΑ</a:t>
                      </a:r>
                      <a:endParaRPr lang="el-GR" sz="1500">
                        <a:solidFill>
                          <a:schemeClr val="bg1"/>
                        </a:solidFill>
                        <a:effectLst/>
                        <a:latin typeface="+mn-lt"/>
                        <a:ea typeface="Batang" panose="02030600000101010101" pitchFamily="18" charset="-127"/>
                        <a:cs typeface="Times New Roman" panose="02020603050405020304" pitchFamily="18" charset="0"/>
                      </a:endParaRPr>
                    </a:p>
                  </a:txBody>
                  <a:tcPr marL="34471" marR="34471" marT="0" marB="0" anchor="ctr">
                    <a:solidFill>
                      <a:srgbClr val="009999"/>
                    </a:solidFill>
                  </a:tcPr>
                </a:tc>
                <a:tc>
                  <a:txBody>
                    <a:bodyPr/>
                    <a:lstStyle/>
                    <a:p>
                      <a:pPr marR="25400" algn="ctr">
                        <a:lnSpc>
                          <a:spcPct val="100000"/>
                        </a:lnSpc>
                        <a:spcAft>
                          <a:spcPts val="0"/>
                        </a:spcAft>
                      </a:pPr>
                      <a:r>
                        <a:rPr lang="el-GR" sz="1500">
                          <a:solidFill>
                            <a:schemeClr val="bg1"/>
                          </a:solidFill>
                          <a:effectLst/>
                          <a:latin typeface="+mn-lt"/>
                        </a:rPr>
                        <a:t>ΠΟΣΟ</a:t>
                      </a:r>
                      <a:endParaRPr lang="el-GR" sz="1500">
                        <a:solidFill>
                          <a:schemeClr val="bg1"/>
                        </a:solidFill>
                        <a:effectLst/>
                        <a:latin typeface="+mn-lt"/>
                        <a:ea typeface="Batang" panose="02030600000101010101" pitchFamily="18" charset="-127"/>
                        <a:cs typeface="Times New Roman" panose="02020603050405020304" pitchFamily="18" charset="0"/>
                      </a:endParaRPr>
                    </a:p>
                  </a:txBody>
                  <a:tcPr marL="34471" marR="34471" marT="0" marB="0" anchor="ctr">
                    <a:solidFill>
                      <a:srgbClr val="009999"/>
                    </a:solidFill>
                  </a:tcPr>
                </a:tc>
                <a:extLst>
                  <a:ext uri="{0D108BD9-81ED-4DB2-BD59-A6C34878D82A}">
                    <a16:rowId xmlns:a16="http://schemas.microsoft.com/office/drawing/2014/main" val="3825340843"/>
                  </a:ext>
                </a:extLst>
              </a:tr>
              <a:tr h="140119">
                <a:tc>
                  <a:txBody>
                    <a:bodyPr/>
                    <a:lstStyle/>
                    <a:p>
                      <a:pPr marR="25400" algn="just">
                        <a:lnSpc>
                          <a:spcPct val="100000"/>
                        </a:lnSpc>
                        <a:spcAft>
                          <a:spcPts val="0"/>
                        </a:spcAft>
                      </a:pPr>
                      <a:r>
                        <a:rPr lang="el-GR" sz="1500" b="0" dirty="0">
                          <a:solidFill>
                            <a:schemeClr val="tx1"/>
                          </a:solidFill>
                          <a:effectLst/>
                          <a:latin typeface="+mn-lt"/>
                        </a:rPr>
                        <a:t>1. Προϋπολογισμός ΑΕΙ </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l-GR" sz="1500" dirty="0">
                          <a:solidFill>
                            <a:schemeClr val="tx1"/>
                          </a:solidFill>
                          <a:effectLst/>
                          <a:latin typeface="+mn-lt"/>
                        </a:rPr>
                        <a:t>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969864856"/>
                  </a:ext>
                </a:extLst>
              </a:tr>
              <a:tr h="140119">
                <a:tc>
                  <a:txBody>
                    <a:bodyPr/>
                    <a:lstStyle/>
                    <a:p>
                      <a:pPr marR="25400" algn="just">
                        <a:lnSpc>
                          <a:spcPct val="100000"/>
                        </a:lnSpc>
                        <a:spcAft>
                          <a:spcPts val="0"/>
                        </a:spcAft>
                      </a:pPr>
                      <a:r>
                        <a:rPr lang="el-GR" sz="1500" b="0" dirty="0">
                          <a:solidFill>
                            <a:schemeClr val="tx1"/>
                          </a:solidFill>
                          <a:effectLst/>
                          <a:latin typeface="+mn-lt"/>
                        </a:rPr>
                        <a:t>2. Κρατικός Προϋπολογισμός / Πρόγραμμα Δημοσίων Επενδύσεων </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tc>
                  <a:txBody>
                    <a:bodyPr/>
                    <a:lstStyle/>
                    <a:p>
                      <a:pPr marR="25400" algn="ctr">
                        <a:lnSpc>
                          <a:spcPct val="100000"/>
                        </a:lnSpc>
                        <a:spcAft>
                          <a:spcPts val="0"/>
                        </a:spcAft>
                      </a:pPr>
                      <a:r>
                        <a:rPr lang="el-GR" sz="1500" dirty="0">
                          <a:solidFill>
                            <a:schemeClr val="tx1"/>
                          </a:solidFill>
                          <a:effectLst/>
                          <a:latin typeface="+mn-lt"/>
                        </a:rPr>
                        <a:t>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extLst>
                  <a:ext uri="{0D108BD9-81ED-4DB2-BD59-A6C34878D82A}">
                    <a16:rowId xmlns:a16="http://schemas.microsoft.com/office/drawing/2014/main" val="416581700"/>
                  </a:ext>
                </a:extLst>
              </a:tr>
              <a:tr h="140119">
                <a:tc>
                  <a:txBody>
                    <a:bodyPr/>
                    <a:lstStyle/>
                    <a:p>
                      <a:pPr marR="25400" algn="just">
                        <a:lnSpc>
                          <a:spcPct val="100000"/>
                        </a:lnSpc>
                        <a:spcAft>
                          <a:spcPts val="0"/>
                        </a:spcAft>
                      </a:pPr>
                      <a:r>
                        <a:rPr lang="el-GR" sz="1500" b="0" dirty="0">
                          <a:solidFill>
                            <a:schemeClr val="tx1"/>
                          </a:solidFill>
                          <a:effectLst/>
                          <a:latin typeface="+mn-lt"/>
                        </a:rPr>
                        <a:t>3. Δωρεές,  Χορηγίες και πάσης φύσεως οικονομικές ενισχύσεις</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l-GR" sz="1500" dirty="0">
                          <a:solidFill>
                            <a:schemeClr val="tx1"/>
                          </a:solidFill>
                          <a:effectLst/>
                          <a:latin typeface="+mn-lt"/>
                        </a:rPr>
                        <a:t>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4012295424"/>
                  </a:ext>
                </a:extLst>
              </a:tr>
              <a:tr h="140119">
                <a:tc>
                  <a:txBody>
                    <a:bodyPr/>
                    <a:lstStyle/>
                    <a:p>
                      <a:pPr marR="25400" algn="just">
                        <a:lnSpc>
                          <a:spcPct val="100000"/>
                        </a:lnSpc>
                        <a:spcAft>
                          <a:spcPts val="0"/>
                        </a:spcAft>
                      </a:pPr>
                      <a:r>
                        <a:rPr lang="el-GR" sz="1500" b="0" dirty="0">
                          <a:solidFill>
                            <a:schemeClr val="tx1"/>
                          </a:solidFill>
                          <a:effectLst/>
                          <a:latin typeface="+mn-lt"/>
                        </a:rPr>
                        <a:t>4. Κληροδοτήματα</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tc>
                  <a:txBody>
                    <a:bodyPr/>
                    <a:lstStyle/>
                    <a:p>
                      <a:pPr marR="25400" algn="ctr">
                        <a:lnSpc>
                          <a:spcPct val="100000"/>
                        </a:lnSpc>
                        <a:spcAft>
                          <a:spcPts val="0"/>
                        </a:spcAft>
                      </a:pPr>
                      <a:r>
                        <a:rPr lang="el-GR" sz="1500" dirty="0">
                          <a:solidFill>
                            <a:schemeClr val="tx1"/>
                          </a:solidFill>
                          <a:effectLst/>
                          <a:latin typeface="+mn-lt"/>
                        </a:rPr>
                        <a:t>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extLst>
                  <a:ext uri="{0D108BD9-81ED-4DB2-BD59-A6C34878D82A}">
                    <a16:rowId xmlns:a16="http://schemas.microsoft.com/office/drawing/2014/main" val="4128745847"/>
                  </a:ext>
                </a:extLst>
              </a:tr>
              <a:tr h="140119">
                <a:tc>
                  <a:txBody>
                    <a:bodyPr/>
                    <a:lstStyle/>
                    <a:p>
                      <a:pPr marR="25400" algn="just">
                        <a:lnSpc>
                          <a:spcPct val="100000"/>
                        </a:lnSpc>
                        <a:spcAft>
                          <a:spcPts val="0"/>
                        </a:spcAft>
                      </a:pPr>
                      <a:r>
                        <a:rPr lang="el-GR" sz="1500" b="0" dirty="0">
                          <a:solidFill>
                            <a:schemeClr val="tx1"/>
                          </a:solidFill>
                          <a:effectLst/>
                          <a:latin typeface="+mn-lt"/>
                        </a:rPr>
                        <a:t>4. Πόροι Ερευνητικών Έργων ή Προγραμμάτων</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l-GR" sz="1500" dirty="0">
                          <a:solidFill>
                            <a:schemeClr val="tx1"/>
                          </a:solidFill>
                          <a:effectLst/>
                          <a:latin typeface="+mn-lt"/>
                        </a:rPr>
                        <a:t>2000,00 €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2180425410"/>
                  </a:ext>
                </a:extLst>
              </a:tr>
              <a:tr h="140119">
                <a:tc>
                  <a:txBody>
                    <a:bodyPr/>
                    <a:lstStyle/>
                    <a:p>
                      <a:pPr marR="25400" algn="just">
                        <a:lnSpc>
                          <a:spcPct val="100000"/>
                        </a:lnSpc>
                        <a:spcAft>
                          <a:spcPts val="0"/>
                        </a:spcAft>
                      </a:pPr>
                      <a:r>
                        <a:rPr lang="el-GR" sz="1500" b="0" dirty="0">
                          <a:solidFill>
                            <a:schemeClr val="tx1"/>
                          </a:solidFill>
                          <a:effectLst/>
                          <a:latin typeface="+mn-lt"/>
                        </a:rPr>
                        <a:t>5. Κάθε Άλλη Νόμιμη Αιτία</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tc>
                  <a:txBody>
                    <a:bodyPr/>
                    <a:lstStyle/>
                    <a:p>
                      <a:pPr marR="25400" algn="ctr">
                        <a:lnSpc>
                          <a:spcPct val="100000"/>
                        </a:lnSpc>
                        <a:spcAft>
                          <a:spcPts val="0"/>
                        </a:spcAft>
                      </a:pPr>
                      <a:r>
                        <a:rPr lang="el-GR" sz="1500" dirty="0">
                          <a:solidFill>
                            <a:schemeClr val="tx1"/>
                          </a:solidFill>
                          <a:effectLst/>
                          <a:latin typeface="+mn-lt"/>
                        </a:rPr>
                        <a:t>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extLst>
                  <a:ext uri="{0D108BD9-81ED-4DB2-BD59-A6C34878D82A}">
                    <a16:rowId xmlns:a16="http://schemas.microsoft.com/office/drawing/2014/main" val="2132696045"/>
                  </a:ext>
                </a:extLst>
              </a:tr>
              <a:tr h="248958">
                <a:tc>
                  <a:txBody>
                    <a:bodyPr/>
                    <a:lstStyle/>
                    <a:p>
                      <a:pPr marR="25400" algn="just">
                        <a:lnSpc>
                          <a:spcPct val="100000"/>
                        </a:lnSpc>
                        <a:spcAft>
                          <a:spcPts val="0"/>
                        </a:spcAft>
                      </a:pPr>
                      <a:r>
                        <a:rPr lang="el-GR" sz="1500" b="0" dirty="0">
                          <a:solidFill>
                            <a:schemeClr val="tx1"/>
                          </a:solidFill>
                          <a:effectLst/>
                          <a:latin typeface="+mn-lt"/>
                        </a:rPr>
                        <a:t>6. Τέλη Φοίτησης (30 φοιτητές - 30% = 9 φοιτητές απαλλάσσονται. Οι υπόλοιποι 21 φοιτητές θα πληρώσουν τέλη φοίτησης 21 x 2500,00 = 52500,00 €)</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n-US" sz="1500" dirty="0">
                          <a:solidFill>
                            <a:schemeClr val="tx1"/>
                          </a:solidFill>
                          <a:effectLst/>
                          <a:latin typeface="+mn-lt"/>
                        </a:rPr>
                        <a:t>5250</a:t>
                      </a:r>
                      <a:r>
                        <a:rPr lang="el-GR" sz="1500" dirty="0">
                          <a:solidFill>
                            <a:schemeClr val="tx1"/>
                          </a:solidFill>
                          <a:effectLst/>
                          <a:latin typeface="+mn-lt"/>
                        </a:rPr>
                        <a:t>0</a:t>
                      </a:r>
                      <a:r>
                        <a:rPr lang="en-US" sz="1500" dirty="0">
                          <a:solidFill>
                            <a:schemeClr val="tx1"/>
                          </a:solidFill>
                          <a:effectLst/>
                          <a:latin typeface="+mn-lt"/>
                        </a:rPr>
                        <a:t>,00</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54191999"/>
                  </a:ext>
                </a:extLst>
              </a:tr>
              <a:tr h="140119">
                <a:tc>
                  <a:txBody>
                    <a:bodyPr/>
                    <a:lstStyle/>
                    <a:p>
                      <a:pPr marR="25400" algn="l">
                        <a:lnSpc>
                          <a:spcPct val="100000"/>
                        </a:lnSpc>
                        <a:spcAft>
                          <a:spcPts val="0"/>
                        </a:spcAft>
                      </a:pPr>
                      <a:r>
                        <a:rPr lang="el-GR" sz="1500" dirty="0">
                          <a:solidFill>
                            <a:schemeClr val="bg1"/>
                          </a:solidFill>
                          <a:effectLst/>
                          <a:latin typeface="+mn-lt"/>
                        </a:rPr>
                        <a:t>ΣΥΝΟΛΙΚΟ ΠΟΣΟ ΕΣΟΔΩΝ ΕΤΟΥΣ</a:t>
                      </a:r>
                      <a:endParaRPr lang="el-GR" sz="1500" dirty="0">
                        <a:solidFill>
                          <a:schemeClr val="bg1"/>
                        </a:solidFill>
                        <a:effectLst/>
                        <a:latin typeface="+mn-lt"/>
                        <a:ea typeface="Batang" panose="02030600000101010101" pitchFamily="18" charset="-127"/>
                        <a:cs typeface="Times New Roman" panose="02020603050405020304" pitchFamily="18" charset="0"/>
                      </a:endParaRPr>
                    </a:p>
                  </a:txBody>
                  <a:tcPr marL="34471" marR="34471" marT="0" marB="0" anchor="ctr">
                    <a:solidFill>
                      <a:srgbClr val="009999"/>
                    </a:solidFill>
                  </a:tcPr>
                </a:tc>
                <a:tc>
                  <a:txBody>
                    <a:bodyPr/>
                    <a:lstStyle/>
                    <a:p>
                      <a:pPr marR="25400" algn="ctr">
                        <a:lnSpc>
                          <a:spcPct val="100000"/>
                        </a:lnSpc>
                        <a:spcAft>
                          <a:spcPts val="0"/>
                        </a:spcAft>
                      </a:pPr>
                      <a:r>
                        <a:rPr lang="en-US" sz="1500" dirty="0">
                          <a:solidFill>
                            <a:schemeClr val="bg1"/>
                          </a:solidFill>
                          <a:effectLst/>
                          <a:latin typeface="+mn-lt"/>
                        </a:rPr>
                        <a:t>545</a:t>
                      </a:r>
                      <a:r>
                        <a:rPr lang="el-GR" sz="1500" dirty="0">
                          <a:solidFill>
                            <a:schemeClr val="bg1"/>
                          </a:solidFill>
                          <a:effectLst/>
                          <a:latin typeface="+mn-lt"/>
                        </a:rPr>
                        <a:t>00</a:t>
                      </a:r>
                      <a:r>
                        <a:rPr lang="en-US" sz="1500" dirty="0">
                          <a:solidFill>
                            <a:schemeClr val="bg1"/>
                          </a:solidFill>
                          <a:effectLst/>
                          <a:latin typeface="+mn-lt"/>
                        </a:rPr>
                        <a:t>,00</a:t>
                      </a:r>
                      <a:endParaRPr lang="el-GR" sz="1500" dirty="0">
                        <a:solidFill>
                          <a:schemeClr val="bg1"/>
                        </a:solidFill>
                        <a:effectLst/>
                        <a:latin typeface="+mn-lt"/>
                        <a:ea typeface="Batang" panose="02030600000101010101" pitchFamily="18" charset="-127"/>
                        <a:cs typeface="Times New Roman" panose="02020603050405020304" pitchFamily="18" charset="0"/>
                      </a:endParaRPr>
                    </a:p>
                  </a:txBody>
                  <a:tcPr marL="34471" marR="34471" marT="0" marB="0" anchor="ctr">
                    <a:solidFill>
                      <a:srgbClr val="009999"/>
                    </a:solidFill>
                  </a:tcPr>
                </a:tc>
                <a:extLst>
                  <a:ext uri="{0D108BD9-81ED-4DB2-BD59-A6C34878D82A}">
                    <a16:rowId xmlns:a16="http://schemas.microsoft.com/office/drawing/2014/main" val="1047504124"/>
                  </a:ext>
                </a:extLst>
              </a:tr>
              <a:tr h="140119">
                <a:tc>
                  <a:txBody>
                    <a:bodyPr/>
                    <a:lstStyle/>
                    <a:p>
                      <a:pPr marR="25400" algn="l">
                        <a:lnSpc>
                          <a:spcPct val="100000"/>
                        </a:lnSpc>
                        <a:spcAft>
                          <a:spcPts val="0"/>
                        </a:spcAft>
                      </a:pPr>
                      <a:r>
                        <a:rPr lang="el-GR" sz="1500" dirty="0">
                          <a:solidFill>
                            <a:schemeClr val="bg1"/>
                          </a:solidFill>
                          <a:effectLst/>
                          <a:latin typeface="+mn-lt"/>
                        </a:rPr>
                        <a:t>ΚΑΤΗΓΟΡΙΑ ΔΑΠΑΝΗΣ</a:t>
                      </a:r>
                      <a:endParaRPr lang="el-GR" sz="1500" dirty="0">
                        <a:solidFill>
                          <a:schemeClr val="bg1"/>
                        </a:solidFill>
                        <a:effectLst/>
                        <a:latin typeface="+mn-lt"/>
                        <a:ea typeface="Batang" panose="02030600000101010101" pitchFamily="18" charset="-127"/>
                        <a:cs typeface="Times New Roman" panose="02020603050405020304" pitchFamily="18" charset="0"/>
                      </a:endParaRPr>
                    </a:p>
                  </a:txBody>
                  <a:tcPr marL="34471" marR="34471" marT="0" marB="0" anchor="ctr">
                    <a:solidFill>
                      <a:srgbClr val="009999"/>
                    </a:solidFill>
                  </a:tcPr>
                </a:tc>
                <a:tc>
                  <a:txBody>
                    <a:bodyPr/>
                    <a:lstStyle/>
                    <a:p>
                      <a:pPr marR="25400" algn="ctr">
                        <a:lnSpc>
                          <a:spcPct val="100000"/>
                        </a:lnSpc>
                        <a:spcAft>
                          <a:spcPts val="0"/>
                        </a:spcAft>
                      </a:pPr>
                      <a:r>
                        <a:rPr lang="el-GR" sz="1500" b="1" dirty="0">
                          <a:solidFill>
                            <a:schemeClr val="bg1"/>
                          </a:solidFill>
                          <a:effectLst/>
                          <a:latin typeface="+mn-lt"/>
                        </a:rPr>
                        <a:t>ΠΟΣΟ</a:t>
                      </a:r>
                      <a:endParaRPr lang="el-GR" sz="1500" b="1" dirty="0">
                        <a:solidFill>
                          <a:schemeClr val="bg1"/>
                        </a:solidFill>
                        <a:effectLst/>
                        <a:latin typeface="+mn-lt"/>
                        <a:ea typeface="Batang" panose="02030600000101010101" pitchFamily="18" charset="-127"/>
                        <a:cs typeface="Times New Roman" panose="02020603050405020304" pitchFamily="18" charset="0"/>
                      </a:endParaRPr>
                    </a:p>
                  </a:txBody>
                  <a:tcPr marL="34471" marR="34471" marT="0" marB="0" anchor="ctr">
                    <a:solidFill>
                      <a:srgbClr val="009999"/>
                    </a:solidFill>
                  </a:tcPr>
                </a:tc>
                <a:extLst>
                  <a:ext uri="{0D108BD9-81ED-4DB2-BD59-A6C34878D82A}">
                    <a16:rowId xmlns:a16="http://schemas.microsoft.com/office/drawing/2014/main" val="3235158301"/>
                  </a:ext>
                </a:extLst>
              </a:tr>
              <a:tr h="171398">
                <a:tc>
                  <a:txBody>
                    <a:bodyPr/>
                    <a:lstStyle/>
                    <a:p>
                      <a:pPr marR="25400" algn="just">
                        <a:lnSpc>
                          <a:spcPct val="100000"/>
                        </a:lnSpc>
                        <a:spcAft>
                          <a:spcPts val="0"/>
                        </a:spcAft>
                      </a:pPr>
                      <a:r>
                        <a:rPr lang="el-GR" sz="1500" b="0" dirty="0">
                          <a:solidFill>
                            <a:schemeClr val="tx1"/>
                          </a:solidFill>
                          <a:effectLst/>
                          <a:latin typeface="+mn-lt"/>
                        </a:rPr>
                        <a:t>1. Δαπάνες εξοπλισμού και δαπάνες λογισμικού</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n-US" sz="1500" dirty="0">
                          <a:solidFill>
                            <a:schemeClr val="tx1"/>
                          </a:solidFill>
                          <a:effectLst/>
                          <a:latin typeface="+mn-lt"/>
                        </a:rPr>
                        <a:t>5</a:t>
                      </a:r>
                      <a:r>
                        <a:rPr lang="el-GR" sz="1500" dirty="0">
                          <a:solidFill>
                            <a:schemeClr val="tx1"/>
                          </a:solidFill>
                          <a:effectLst/>
                          <a:latin typeface="+mn-lt"/>
                        </a:rPr>
                        <a:t>000</a:t>
                      </a:r>
                      <a:r>
                        <a:rPr lang="en-US" sz="1500" dirty="0">
                          <a:solidFill>
                            <a:schemeClr val="tx1"/>
                          </a:solidFill>
                          <a:effectLst/>
                          <a:latin typeface="+mn-lt"/>
                        </a:rPr>
                        <a:t>,00</a:t>
                      </a:r>
                      <a:r>
                        <a:rPr lang="el-GR" sz="1500" dirty="0">
                          <a:solidFill>
                            <a:schemeClr val="tx1"/>
                          </a:solidFill>
                          <a:effectLst/>
                          <a:latin typeface="+mn-lt"/>
                        </a:rPr>
                        <a:t>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2228927533"/>
                  </a:ext>
                </a:extLst>
              </a:tr>
              <a:tr h="132778">
                <a:tc>
                  <a:txBody>
                    <a:bodyPr/>
                    <a:lstStyle/>
                    <a:p>
                      <a:pPr marR="25400" algn="just">
                        <a:lnSpc>
                          <a:spcPct val="100000"/>
                        </a:lnSpc>
                        <a:spcAft>
                          <a:spcPts val="0"/>
                        </a:spcAft>
                      </a:pPr>
                      <a:r>
                        <a:rPr lang="el-GR" sz="1500" b="0" dirty="0">
                          <a:solidFill>
                            <a:schemeClr val="tx1"/>
                          </a:solidFill>
                          <a:effectLst/>
                          <a:latin typeface="+mn-lt"/>
                        </a:rPr>
                        <a:t>2. Δαπάνες χορήγησης υποτροφιών σε μεταπτυχιακούς φοιτητές</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tc>
                  <a:txBody>
                    <a:bodyPr/>
                    <a:lstStyle/>
                    <a:p>
                      <a:pPr marR="25400" algn="ctr">
                        <a:lnSpc>
                          <a:spcPct val="100000"/>
                        </a:lnSpc>
                        <a:spcAft>
                          <a:spcPts val="0"/>
                        </a:spcAft>
                      </a:pPr>
                      <a:r>
                        <a:rPr lang="el-GR" sz="1500" dirty="0">
                          <a:solidFill>
                            <a:schemeClr val="tx1"/>
                          </a:solidFill>
                          <a:effectLst/>
                          <a:latin typeface="+mn-lt"/>
                        </a:rPr>
                        <a:t>500,00 €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extLst>
                  <a:ext uri="{0D108BD9-81ED-4DB2-BD59-A6C34878D82A}">
                    <a16:rowId xmlns:a16="http://schemas.microsoft.com/office/drawing/2014/main" val="2988656065"/>
                  </a:ext>
                </a:extLst>
              </a:tr>
              <a:tr h="133735">
                <a:tc>
                  <a:txBody>
                    <a:bodyPr/>
                    <a:lstStyle/>
                    <a:p>
                      <a:pPr marR="25400" algn="just">
                        <a:lnSpc>
                          <a:spcPct val="100000"/>
                        </a:lnSpc>
                        <a:spcAft>
                          <a:spcPts val="0"/>
                        </a:spcAft>
                      </a:pPr>
                      <a:r>
                        <a:rPr lang="el-GR" sz="1500" b="0" dirty="0">
                          <a:solidFill>
                            <a:schemeClr val="tx1"/>
                          </a:solidFill>
                          <a:effectLst/>
                          <a:latin typeface="+mn-lt"/>
                        </a:rPr>
                        <a:t>3. Δαπάνες αναλωσίμων</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n-US" sz="1500" dirty="0">
                          <a:solidFill>
                            <a:schemeClr val="tx1"/>
                          </a:solidFill>
                          <a:effectLst/>
                          <a:latin typeface="+mn-lt"/>
                        </a:rPr>
                        <a:t>1</a:t>
                      </a:r>
                      <a:r>
                        <a:rPr lang="el-GR" sz="1500" dirty="0">
                          <a:solidFill>
                            <a:schemeClr val="tx1"/>
                          </a:solidFill>
                          <a:effectLst/>
                          <a:latin typeface="+mn-lt"/>
                        </a:rPr>
                        <a:t>8000,00 €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3530581527"/>
                  </a:ext>
                </a:extLst>
              </a:tr>
              <a:tr h="131182">
                <a:tc>
                  <a:txBody>
                    <a:bodyPr/>
                    <a:lstStyle/>
                    <a:p>
                      <a:pPr marR="25400" algn="just">
                        <a:lnSpc>
                          <a:spcPct val="100000"/>
                        </a:lnSpc>
                        <a:spcAft>
                          <a:spcPts val="0"/>
                        </a:spcAft>
                      </a:pPr>
                      <a:r>
                        <a:rPr lang="el-GR" sz="1500" b="0" dirty="0">
                          <a:solidFill>
                            <a:schemeClr val="tx1"/>
                          </a:solidFill>
                          <a:effectLst/>
                          <a:latin typeface="+mn-lt"/>
                        </a:rPr>
                        <a:t>4. Δαπάνες μετακινήσεων διδασκόντων του Π.Μ.Σ.</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tc>
                  <a:txBody>
                    <a:bodyPr/>
                    <a:lstStyle/>
                    <a:p>
                      <a:pPr marR="25400" algn="ctr">
                        <a:lnSpc>
                          <a:spcPct val="100000"/>
                        </a:lnSpc>
                        <a:spcAft>
                          <a:spcPts val="0"/>
                        </a:spcAft>
                      </a:pPr>
                      <a:r>
                        <a:rPr lang="en-US" sz="1500" dirty="0">
                          <a:solidFill>
                            <a:schemeClr val="tx1"/>
                          </a:solidFill>
                          <a:effectLst/>
                          <a:latin typeface="+mn-lt"/>
                        </a:rPr>
                        <a:t>5010</a:t>
                      </a:r>
                      <a:r>
                        <a:rPr lang="el-GR" sz="1500" dirty="0">
                          <a:solidFill>
                            <a:schemeClr val="tx1"/>
                          </a:solidFill>
                          <a:effectLst/>
                          <a:latin typeface="+mn-lt"/>
                        </a:rPr>
                        <a:t>,00 €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extLst>
                  <a:ext uri="{0D108BD9-81ED-4DB2-BD59-A6C34878D82A}">
                    <a16:rowId xmlns:a16="http://schemas.microsoft.com/office/drawing/2014/main" val="1556599517"/>
                  </a:ext>
                </a:extLst>
              </a:tr>
              <a:tr h="165972">
                <a:tc>
                  <a:txBody>
                    <a:bodyPr/>
                    <a:lstStyle/>
                    <a:p>
                      <a:pPr marR="25400" algn="just">
                        <a:lnSpc>
                          <a:spcPct val="100000"/>
                        </a:lnSpc>
                        <a:spcAft>
                          <a:spcPts val="0"/>
                        </a:spcAft>
                      </a:pPr>
                      <a:r>
                        <a:rPr lang="el-GR" sz="1500" b="0" dirty="0">
                          <a:solidFill>
                            <a:schemeClr val="tx1"/>
                          </a:solidFill>
                          <a:effectLst/>
                          <a:latin typeface="+mn-lt"/>
                        </a:rPr>
                        <a:t>5. Δαπάνες μετακινήσεων φοιτητών του Π.Μ.Σ. για εκπαιδευτικούς σκοπούς</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n-US" sz="1500" dirty="0">
                          <a:solidFill>
                            <a:schemeClr val="tx1"/>
                          </a:solidFill>
                          <a:effectLst/>
                          <a:latin typeface="+mn-lt"/>
                        </a:rPr>
                        <a:t>3</a:t>
                      </a:r>
                      <a:r>
                        <a:rPr lang="el-GR" sz="1500" dirty="0">
                          <a:solidFill>
                            <a:schemeClr val="tx1"/>
                          </a:solidFill>
                          <a:effectLst/>
                          <a:latin typeface="+mn-lt"/>
                        </a:rPr>
                        <a:t>000,00 €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2738969835"/>
                  </a:ext>
                </a:extLst>
              </a:tr>
              <a:tr h="224062">
                <a:tc>
                  <a:txBody>
                    <a:bodyPr/>
                    <a:lstStyle/>
                    <a:p>
                      <a:pPr marR="25400" algn="just">
                        <a:lnSpc>
                          <a:spcPct val="100000"/>
                        </a:lnSpc>
                        <a:spcAft>
                          <a:spcPts val="0"/>
                        </a:spcAft>
                      </a:pPr>
                      <a:r>
                        <a:rPr lang="el-GR" sz="1500" b="0" dirty="0">
                          <a:solidFill>
                            <a:schemeClr val="tx1"/>
                          </a:solidFill>
                          <a:effectLst/>
                          <a:latin typeface="+mn-lt"/>
                        </a:rPr>
                        <a:t>6. Αμοιβές διδασκαλίας τακτικού προσωπικού των ΑΕΙ και ερευνητικών κέντρων και ινστιτούτων που συμμετέχουν στην οργάνωση του ΠΜΣ</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tc>
                  <a:txBody>
                    <a:bodyPr/>
                    <a:lstStyle/>
                    <a:p>
                      <a:pPr marR="25400" algn="ctr">
                        <a:lnSpc>
                          <a:spcPct val="100000"/>
                        </a:lnSpc>
                        <a:spcAft>
                          <a:spcPts val="0"/>
                        </a:spcAft>
                      </a:pPr>
                      <a:r>
                        <a:rPr lang="en-US" sz="1500" dirty="0">
                          <a:solidFill>
                            <a:schemeClr val="tx1"/>
                          </a:solidFill>
                          <a:effectLst/>
                          <a:latin typeface="+mn-lt"/>
                        </a:rPr>
                        <a:t>0</a:t>
                      </a:r>
                      <a:r>
                        <a:rPr lang="el-GR" sz="1500" dirty="0">
                          <a:solidFill>
                            <a:schemeClr val="tx1"/>
                          </a:solidFill>
                          <a:effectLst/>
                          <a:latin typeface="+mn-lt"/>
                        </a:rPr>
                        <a:t>,00 €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extLst>
                  <a:ext uri="{0D108BD9-81ED-4DB2-BD59-A6C34878D82A}">
                    <a16:rowId xmlns:a16="http://schemas.microsoft.com/office/drawing/2014/main" val="3294730127"/>
                  </a:ext>
                </a:extLst>
              </a:tr>
              <a:tr h="224062">
                <a:tc>
                  <a:txBody>
                    <a:bodyPr/>
                    <a:lstStyle/>
                    <a:p>
                      <a:pPr marR="25400" algn="just">
                        <a:lnSpc>
                          <a:spcPct val="100000"/>
                        </a:lnSpc>
                        <a:spcAft>
                          <a:spcPts val="0"/>
                        </a:spcAft>
                      </a:pPr>
                      <a:r>
                        <a:rPr lang="el-GR" sz="1500" b="0" dirty="0">
                          <a:solidFill>
                            <a:schemeClr val="tx1"/>
                          </a:solidFill>
                          <a:effectLst/>
                          <a:latin typeface="+mn-lt"/>
                        </a:rPr>
                        <a:t>7. Αμοιβές έκτακτου διδακτικού προσωπικού των ΑΕΙ που συμμετέχουν στην οργάνωση του ΠΜΣ</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n-US" sz="1500" dirty="0">
                          <a:solidFill>
                            <a:schemeClr val="tx1"/>
                          </a:solidFill>
                          <a:effectLst/>
                          <a:latin typeface="+mn-lt"/>
                        </a:rPr>
                        <a:t>0</a:t>
                      </a:r>
                      <a:r>
                        <a:rPr lang="el-GR" sz="1500" dirty="0">
                          <a:solidFill>
                            <a:schemeClr val="tx1"/>
                          </a:solidFill>
                          <a:effectLst/>
                          <a:latin typeface="+mn-lt"/>
                        </a:rPr>
                        <a:t>,00 €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2296704114"/>
                  </a:ext>
                </a:extLst>
              </a:tr>
              <a:tr h="224062">
                <a:tc>
                  <a:txBody>
                    <a:bodyPr/>
                    <a:lstStyle/>
                    <a:p>
                      <a:pPr marR="25400" algn="just">
                        <a:lnSpc>
                          <a:spcPct val="100000"/>
                        </a:lnSpc>
                        <a:spcAft>
                          <a:spcPts val="0"/>
                        </a:spcAft>
                      </a:pPr>
                      <a:r>
                        <a:rPr lang="el-GR" sz="1500" b="0" dirty="0">
                          <a:solidFill>
                            <a:schemeClr val="tx1"/>
                          </a:solidFill>
                          <a:effectLst/>
                          <a:latin typeface="+mn-lt"/>
                        </a:rPr>
                        <a:t>8. Αμοιβές διδασκαλίας προσωπικού του άρθρου 83 του ν. 4957/2022</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tc>
                  <a:txBody>
                    <a:bodyPr/>
                    <a:lstStyle/>
                    <a:p>
                      <a:pPr marR="25400" algn="ctr">
                        <a:lnSpc>
                          <a:spcPct val="100000"/>
                        </a:lnSpc>
                        <a:spcAft>
                          <a:spcPts val="0"/>
                        </a:spcAft>
                      </a:pPr>
                      <a:r>
                        <a:rPr lang="el-GR" sz="1500" dirty="0">
                          <a:solidFill>
                            <a:schemeClr val="tx1"/>
                          </a:solidFill>
                          <a:effectLst/>
                          <a:latin typeface="+mn-lt"/>
                        </a:rPr>
                        <a:t>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extLst>
                  <a:ext uri="{0D108BD9-81ED-4DB2-BD59-A6C34878D82A}">
                    <a16:rowId xmlns:a16="http://schemas.microsoft.com/office/drawing/2014/main" val="1538454389"/>
                  </a:ext>
                </a:extLst>
              </a:tr>
              <a:tr h="176186">
                <a:tc>
                  <a:txBody>
                    <a:bodyPr/>
                    <a:lstStyle/>
                    <a:p>
                      <a:pPr marR="25400" algn="just">
                        <a:lnSpc>
                          <a:spcPct val="100000"/>
                        </a:lnSpc>
                        <a:spcAft>
                          <a:spcPts val="0"/>
                        </a:spcAft>
                      </a:pPr>
                      <a:r>
                        <a:rPr lang="el-GR" sz="1500" b="0" dirty="0">
                          <a:solidFill>
                            <a:schemeClr val="tx1"/>
                          </a:solidFill>
                          <a:effectLst/>
                          <a:latin typeface="+mn-lt"/>
                        </a:rPr>
                        <a:t>9 Αμοιβές διοικητικής και τεχνικής υποστήριξης</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n-US" sz="1500" dirty="0">
                          <a:solidFill>
                            <a:schemeClr val="tx1"/>
                          </a:solidFill>
                          <a:effectLst/>
                          <a:latin typeface="+mn-lt"/>
                        </a:rPr>
                        <a:t>0</a:t>
                      </a:r>
                      <a:r>
                        <a:rPr lang="el-GR" sz="1500" dirty="0">
                          <a:solidFill>
                            <a:schemeClr val="tx1"/>
                          </a:solidFill>
                          <a:effectLst/>
                          <a:latin typeface="+mn-lt"/>
                        </a:rPr>
                        <a:t>,00 €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553665326"/>
                  </a:ext>
                </a:extLst>
              </a:tr>
              <a:tr h="224062">
                <a:tc>
                  <a:txBody>
                    <a:bodyPr/>
                    <a:lstStyle/>
                    <a:p>
                      <a:pPr marR="25400" algn="just">
                        <a:lnSpc>
                          <a:spcPct val="100000"/>
                        </a:lnSpc>
                        <a:spcAft>
                          <a:spcPts val="0"/>
                        </a:spcAft>
                      </a:pPr>
                      <a:r>
                        <a:rPr lang="el-GR" sz="1500" b="0" dirty="0">
                          <a:solidFill>
                            <a:schemeClr val="tx1"/>
                          </a:solidFill>
                          <a:effectLst/>
                          <a:latin typeface="+mn-lt"/>
                        </a:rPr>
                        <a:t>10. Λοιπές δαπάνες, όπως ιδίως έξοδα δημοσιότητας - προβολής, αγοράς εκπαιδευτικού υλικού, οργάνωσης συνεδρίου, δαπάνες εργασιών πεδίου.</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tc>
                  <a:txBody>
                    <a:bodyPr/>
                    <a:lstStyle/>
                    <a:p>
                      <a:pPr marR="25400" algn="ctr">
                        <a:lnSpc>
                          <a:spcPct val="100000"/>
                        </a:lnSpc>
                        <a:spcAft>
                          <a:spcPts val="0"/>
                        </a:spcAft>
                      </a:pPr>
                      <a:r>
                        <a:rPr lang="en-US" sz="1500" dirty="0">
                          <a:solidFill>
                            <a:schemeClr val="tx1"/>
                          </a:solidFill>
                          <a:effectLst/>
                          <a:latin typeface="+mn-lt"/>
                        </a:rPr>
                        <a:t>70</a:t>
                      </a:r>
                      <a:r>
                        <a:rPr lang="el-GR" sz="1500" dirty="0">
                          <a:solidFill>
                            <a:schemeClr val="tx1"/>
                          </a:solidFill>
                          <a:effectLst/>
                          <a:latin typeface="+mn-lt"/>
                        </a:rPr>
                        <a:t>00,00 €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extLst>
                  <a:ext uri="{0D108BD9-81ED-4DB2-BD59-A6C34878D82A}">
                    <a16:rowId xmlns:a16="http://schemas.microsoft.com/office/drawing/2014/main" val="692392183"/>
                  </a:ext>
                </a:extLst>
              </a:tr>
              <a:tr h="177143">
                <a:tc>
                  <a:txBody>
                    <a:bodyPr/>
                    <a:lstStyle/>
                    <a:p>
                      <a:pPr marR="25400" algn="just">
                        <a:lnSpc>
                          <a:spcPct val="100000"/>
                        </a:lnSpc>
                        <a:spcAft>
                          <a:spcPts val="0"/>
                        </a:spcAft>
                      </a:pPr>
                      <a:r>
                        <a:rPr lang="el-GR" sz="1500" b="0" dirty="0">
                          <a:solidFill>
                            <a:schemeClr val="tx1"/>
                          </a:solidFill>
                          <a:effectLst/>
                          <a:latin typeface="+mn-lt"/>
                        </a:rPr>
                        <a:t>11. Παρακράτηση από τον ΕΚΛΕ 30% των εσόδων από τα Τέλη Φοίτησης</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tc>
                  <a:txBody>
                    <a:bodyPr/>
                    <a:lstStyle/>
                    <a:p>
                      <a:pPr marR="25400" algn="ctr">
                        <a:lnSpc>
                          <a:spcPct val="100000"/>
                        </a:lnSpc>
                        <a:spcAft>
                          <a:spcPts val="0"/>
                        </a:spcAft>
                      </a:pPr>
                      <a:r>
                        <a:rPr lang="en-US" sz="1500" dirty="0">
                          <a:solidFill>
                            <a:schemeClr val="tx1"/>
                          </a:solidFill>
                          <a:effectLst/>
                          <a:latin typeface="+mn-lt"/>
                        </a:rPr>
                        <a:t>15750</a:t>
                      </a:r>
                      <a:r>
                        <a:rPr lang="el-GR" sz="1500" dirty="0">
                          <a:solidFill>
                            <a:schemeClr val="tx1"/>
                          </a:solidFill>
                          <a:effectLst/>
                          <a:latin typeface="+mn-lt"/>
                        </a:rPr>
                        <a:t>,00 €</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1">
                        <a:lumMod val="95000"/>
                      </a:schemeClr>
                    </a:solidFill>
                  </a:tcPr>
                </a:tc>
                <a:extLst>
                  <a:ext uri="{0D108BD9-81ED-4DB2-BD59-A6C34878D82A}">
                    <a16:rowId xmlns:a16="http://schemas.microsoft.com/office/drawing/2014/main" val="1289472590"/>
                  </a:ext>
                </a:extLst>
              </a:tr>
              <a:tr h="248958">
                <a:tc>
                  <a:txBody>
                    <a:bodyPr/>
                    <a:lstStyle/>
                    <a:p>
                      <a:pPr marR="25400" algn="just">
                        <a:lnSpc>
                          <a:spcPct val="100000"/>
                        </a:lnSpc>
                        <a:spcAft>
                          <a:spcPts val="0"/>
                        </a:spcAft>
                      </a:pPr>
                      <a:r>
                        <a:rPr lang="el-GR" sz="1500" b="0" dirty="0">
                          <a:solidFill>
                            <a:schemeClr val="tx1"/>
                          </a:solidFill>
                          <a:effectLst/>
                          <a:latin typeface="+mn-lt"/>
                        </a:rPr>
                        <a:t>12. Παρακράτηση από τον ΕΛΚΕ 12% των εσόδων από δωρεές, χορηγίες και πάσης φύσεως οικονομικές ενισχύσεις, κληροδοτήματα και πόρους από ερευνητικά έργα ή προγράμματα</a:t>
                      </a:r>
                      <a:endParaRPr lang="el-GR" sz="1500" b="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tc>
                  <a:txBody>
                    <a:bodyPr/>
                    <a:lstStyle/>
                    <a:p>
                      <a:pPr marR="25400" algn="ctr">
                        <a:lnSpc>
                          <a:spcPct val="100000"/>
                        </a:lnSpc>
                        <a:spcAft>
                          <a:spcPts val="0"/>
                        </a:spcAft>
                      </a:pPr>
                      <a:r>
                        <a:rPr lang="en-US" sz="1500" dirty="0">
                          <a:solidFill>
                            <a:schemeClr val="tx1"/>
                          </a:solidFill>
                          <a:effectLst/>
                          <a:latin typeface="+mn-lt"/>
                        </a:rPr>
                        <a:t>240</a:t>
                      </a:r>
                      <a:r>
                        <a:rPr lang="el-GR" sz="1500" dirty="0">
                          <a:solidFill>
                            <a:schemeClr val="tx1"/>
                          </a:solidFill>
                          <a:effectLst/>
                          <a:latin typeface="+mn-lt"/>
                        </a:rPr>
                        <a:t>,00€</a:t>
                      </a:r>
                      <a:endParaRPr lang="el-GR" sz="1500" dirty="0">
                        <a:solidFill>
                          <a:schemeClr val="tx1"/>
                        </a:solidFill>
                        <a:effectLst/>
                        <a:latin typeface="+mn-lt"/>
                        <a:ea typeface="Batang" panose="02030600000101010101" pitchFamily="18" charset="-127"/>
                        <a:cs typeface="Times New Roman" panose="02020603050405020304" pitchFamily="18" charset="0"/>
                      </a:endParaRPr>
                    </a:p>
                  </a:txBody>
                  <a:tcPr marL="34471" marR="34471" marT="0" marB="0" anchor="ctr">
                    <a:solidFill>
                      <a:schemeClr val="bg2"/>
                    </a:solidFill>
                  </a:tcPr>
                </a:tc>
                <a:extLst>
                  <a:ext uri="{0D108BD9-81ED-4DB2-BD59-A6C34878D82A}">
                    <a16:rowId xmlns:a16="http://schemas.microsoft.com/office/drawing/2014/main" val="1009879789"/>
                  </a:ext>
                </a:extLst>
              </a:tr>
              <a:tr h="140119">
                <a:tc>
                  <a:txBody>
                    <a:bodyPr/>
                    <a:lstStyle/>
                    <a:p>
                      <a:pPr marR="25400" algn="l">
                        <a:lnSpc>
                          <a:spcPct val="100000"/>
                        </a:lnSpc>
                        <a:spcAft>
                          <a:spcPts val="0"/>
                        </a:spcAft>
                      </a:pPr>
                      <a:r>
                        <a:rPr lang="el-GR" sz="1500" dirty="0">
                          <a:solidFill>
                            <a:schemeClr val="bg1"/>
                          </a:solidFill>
                          <a:effectLst/>
                          <a:latin typeface="+mn-lt"/>
                        </a:rPr>
                        <a:t>ΣΥΝΟΛΙΚΟ ΠΟΣΟ ΔΑΠΑΝΩΝ</a:t>
                      </a:r>
                      <a:endParaRPr lang="el-GR" sz="1500" dirty="0">
                        <a:solidFill>
                          <a:schemeClr val="bg1"/>
                        </a:solidFill>
                        <a:effectLst/>
                        <a:latin typeface="+mn-lt"/>
                        <a:ea typeface="Batang" panose="02030600000101010101" pitchFamily="18" charset="-127"/>
                        <a:cs typeface="Times New Roman" panose="02020603050405020304" pitchFamily="18" charset="0"/>
                      </a:endParaRPr>
                    </a:p>
                  </a:txBody>
                  <a:tcPr marL="34471" marR="34471" marT="0" marB="0" anchor="ctr">
                    <a:solidFill>
                      <a:srgbClr val="009999"/>
                    </a:solidFill>
                  </a:tcPr>
                </a:tc>
                <a:tc>
                  <a:txBody>
                    <a:bodyPr/>
                    <a:lstStyle/>
                    <a:p>
                      <a:pPr marR="25400" algn="ctr">
                        <a:lnSpc>
                          <a:spcPct val="100000"/>
                        </a:lnSpc>
                        <a:spcAft>
                          <a:spcPts val="0"/>
                        </a:spcAft>
                      </a:pPr>
                      <a:r>
                        <a:rPr lang="en-US" sz="1500" b="0" dirty="0">
                          <a:solidFill>
                            <a:schemeClr val="bg1"/>
                          </a:solidFill>
                          <a:effectLst/>
                          <a:latin typeface="+mn-lt"/>
                        </a:rPr>
                        <a:t>5450</a:t>
                      </a:r>
                      <a:r>
                        <a:rPr lang="el-GR" sz="1500" b="0" dirty="0">
                          <a:solidFill>
                            <a:schemeClr val="bg1"/>
                          </a:solidFill>
                          <a:effectLst/>
                          <a:latin typeface="+mn-lt"/>
                        </a:rPr>
                        <a:t>0,00 €</a:t>
                      </a:r>
                      <a:endParaRPr lang="el-GR" sz="1500" b="0" dirty="0">
                        <a:solidFill>
                          <a:schemeClr val="bg1"/>
                        </a:solidFill>
                        <a:effectLst/>
                        <a:latin typeface="+mn-lt"/>
                        <a:ea typeface="Batang" panose="02030600000101010101" pitchFamily="18" charset="-127"/>
                        <a:cs typeface="Times New Roman" panose="02020603050405020304" pitchFamily="18" charset="0"/>
                      </a:endParaRPr>
                    </a:p>
                  </a:txBody>
                  <a:tcPr marL="34471" marR="34471" marT="0" marB="0" anchor="ctr">
                    <a:solidFill>
                      <a:srgbClr val="009999"/>
                    </a:solidFill>
                  </a:tcPr>
                </a:tc>
                <a:extLst>
                  <a:ext uri="{0D108BD9-81ED-4DB2-BD59-A6C34878D82A}">
                    <a16:rowId xmlns:a16="http://schemas.microsoft.com/office/drawing/2014/main" val="3775611181"/>
                  </a:ext>
                </a:extLst>
              </a:tr>
            </a:tbl>
          </a:graphicData>
        </a:graphic>
      </p:graphicFrame>
    </p:spTree>
    <p:extLst>
      <p:ext uri="{BB962C8B-B14F-4D97-AF65-F5344CB8AC3E}">
        <p14:creationId xmlns:p14="http://schemas.microsoft.com/office/powerpoint/2010/main" val="2331596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a:extLst>
              <a:ext uri="{FF2B5EF4-FFF2-40B4-BE49-F238E27FC236}">
                <a16:creationId xmlns:a16="http://schemas.microsoft.com/office/drawing/2014/main" id="{0442B986-74A1-0FA2-7B68-D436795CD0EA}"/>
              </a:ext>
            </a:extLst>
          </p:cNvPr>
          <p:cNvSpPr/>
          <p:nvPr/>
        </p:nvSpPr>
        <p:spPr>
          <a:xfrm>
            <a:off x="557535" y="1724765"/>
            <a:ext cx="3449567" cy="4866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1892300" y="121531"/>
            <a:ext cx="8737600"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Πλήρωση διαδικασιών διασφάλισης ποιότητας</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8.</a:t>
            </a:r>
          </a:p>
        </p:txBody>
      </p:sp>
      <p:sp>
        <p:nvSpPr>
          <p:cNvPr id="3" name="Ορθογώνιο: Στρογγύλεμα γωνιών 2">
            <a:extLst>
              <a:ext uri="{FF2B5EF4-FFF2-40B4-BE49-F238E27FC236}">
                <a16:creationId xmlns:a16="http://schemas.microsoft.com/office/drawing/2014/main" id="{14E24C77-8EAB-CB57-B403-066BC5AA4DDA}"/>
              </a:ext>
            </a:extLst>
          </p:cNvPr>
          <p:cNvSpPr/>
          <p:nvPr/>
        </p:nvSpPr>
        <p:spPr>
          <a:xfrm>
            <a:off x="557538" y="966010"/>
            <a:ext cx="3475261"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t>Πλαίσιο </a:t>
            </a:r>
          </a:p>
        </p:txBody>
      </p:sp>
      <p:sp>
        <p:nvSpPr>
          <p:cNvPr id="6" name="TextBox 5">
            <a:extLst>
              <a:ext uri="{FF2B5EF4-FFF2-40B4-BE49-F238E27FC236}">
                <a16:creationId xmlns:a16="http://schemas.microsoft.com/office/drawing/2014/main" id="{B6984D6E-D437-756E-060A-1EC2E210037C}"/>
              </a:ext>
            </a:extLst>
          </p:cNvPr>
          <p:cNvSpPr txBox="1"/>
          <p:nvPr/>
        </p:nvSpPr>
        <p:spPr>
          <a:xfrm>
            <a:off x="557536" y="1775223"/>
            <a:ext cx="3370806" cy="3939540"/>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Η Πολιτική Διασφάλισης Ποιότητας για το ΠΜΣ εναρμονίζεται με την αντίστοιχη πολιτική του Τμήματος ΓΦΠΑΠ</a:t>
            </a:r>
            <a:r>
              <a:rPr lang="en-US" sz="1500" dirty="0">
                <a:solidFill>
                  <a:srgbClr val="000000"/>
                </a:solidFill>
                <a:latin typeface="Calibri" panose="020F0502020204030204" pitchFamily="34" charset="0"/>
              </a:rPr>
              <a:t>.</a:t>
            </a:r>
          </a:p>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Εκπλήρωση των στόχων, μέσω της εκπαίδευσης, της αριστείας, της προαγωγής της γνώσης και της καινοτομίας στην έρευνα, της εξωστρέφειας και της αλληλεπίδρασης με την κοινωνία. </a:t>
            </a:r>
            <a:endParaRPr lang="en-US" sz="1500" dirty="0">
              <a:solidFill>
                <a:srgbClr val="000000"/>
              </a:solidFill>
              <a:latin typeface="Calibri" panose="020F0502020204030204" pitchFamily="34" charset="0"/>
            </a:endParaRPr>
          </a:p>
          <a:p>
            <a:pPr marL="174625" indent="-174625">
              <a:spcAft>
                <a:spcPts val="600"/>
              </a:spcAft>
              <a:buFont typeface="Wingdings" panose="05000000000000000000" pitchFamily="2" charset="2"/>
              <a:buChar char="§"/>
            </a:pPr>
            <a:r>
              <a:rPr lang="el-GR" sz="1500" dirty="0">
                <a:solidFill>
                  <a:srgbClr val="000000"/>
                </a:solidFill>
                <a:latin typeface="Calibri" panose="020F0502020204030204" pitchFamily="34" charset="0"/>
              </a:rPr>
              <a:t>Η Πολιτική Διασφάλισης του Τμήματος ΓΦΠΑΠ συνάδει με το στρατηγικό πλαίσιο λειτουργίας της ΜΟ.ΔΙ.Π. και με τις αρχές του συστήματος Διασφάλισης Ποιότητας του ΠΘ.</a:t>
            </a:r>
            <a:endParaRPr lang="el-GR" sz="1500" b="1" dirty="0"/>
          </a:p>
        </p:txBody>
      </p:sp>
      <p:sp>
        <p:nvSpPr>
          <p:cNvPr id="7" name="Ορθογώνιο: Στρογγύλεμα γωνιών 6">
            <a:extLst>
              <a:ext uri="{FF2B5EF4-FFF2-40B4-BE49-F238E27FC236}">
                <a16:creationId xmlns:a16="http://schemas.microsoft.com/office/drawing/2014/main" id="{C6A00AD8-1D5D-46DB-D50F-0B1C3D6B66C6}"/>
              </a:ext>
            </a:extLst>
          </p:cNvPr>
          <p:cNvSpPr/>
          <p:nvPr/>
        </p:nvSpPr>
        <p:spPr>
          <a:xfrm>
            <a:off x="4299460" y="966010"/>
            <a:ext cx="7234937" cy="70039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t>Στόχοι</a:t>
            </a:r>
          </a:p>
        </p:txBody>
      </p:sp>
      <p:sp>
        <p:nvSpPr>
          <p:cNvPr id="19" name="Ορθογώνιο 18">
            <a:extLst>
              <a:ext uri="{FF2B5EF4-FFF2-40B4-BE49-F238E27FC236}">
                <a16:creationId xmlns:a16="http://schemas.microsoft.com/office/drawing/2014/main" id="{8223BD8C-A378-6390-5AF7-BAD9DDC7424F}"/>
              </a:ext>
            </a:extLst>
          </p:cNvPr>
          <p:cNvSpPr/>
          <p:nvPr/>
        </p:nvSpPr>
        <p:spPr>
          <a:xfrm>
            <a:off x="4299462" y="1724764"/>
            <a:ext cx="7234938" cy="4866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97E83B74-8352-43DE-D635-E69D5D8D1C1E}"/>
              </a:ext>
            </a:extLst>
          </p:cNvPr>
          <p:cNvSpPr txBox="1"/>
          <p:nvPr/>
        </p:nvSpPr>
        <p:spPr>
          <a:xfrm>
            <a:off x="4288267" y="1775223"/>
            <a:ext cx="7246130" cy="4816703"/>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l-GR" sz="1400" dirty="0"/>
              <a:t>Διασφάλιση της καταλληλόλητας της δομής και της οργάνωσης του ΠΜΣ</a:t>
            </a:r>
          </a:p>
          <a:p>
            <a:pPr marL="174625" indent="-174625">
              <a:spcAft>
                <a:spcPts val="600"/>
              </a:spcAft>
              <a:buFont typeface="Wingdings" panose="05000000000000000000" pitchFamily="2" charset="2"/>
              <a:buChar char="§"/>
            </a:pPr>
            <a:r>
              <a:rPr lang="el-GR" sz="1400" dirty="0"/>
              <a:t>Ευθυγράμμιση των μαθησιακών αποτελεσμάτων και προσόντων των αποφοίτων του ΠΜΣ σύμφωνα με το Ευρωπαϊκό και το Εθνικό Πλαίσιο Προσόντων Ανώτατης Εκπαίδευσης</a:t>
            </a:r>
          </a:p>
          <a:p>
            <a:pPr marL="174625" indent="-174625">
              <a:spcAft>
                <a:spcPts val="600"/>
              </a:spcAft>
              <a:buFont typeface="Wingdings" panose="05000000000000000000" pitchFamily="2" charset="2"/>
              <a:buChar char="§"/>
            </a:pPr>
            <a:r>
              <a:rPr lang="el-GR" sz="1400" dirty="0"/>
              <a:t>Βελτίωση της ποιότητας και αποτελεσματικότητας του διδακτικού έργου και την ενίσχυση της αξιολόγησής του από τους φοιτητές των ΠΜΣ</a:t>
            </a:r>
          </a:p>
          <a:p>
            <a:pPr marL="174625" indent="-174625">
              <a:spcAft>
                <a:spcPts val="600"/>
              </a:spcAft>
              <a:buFont typeface="Wingdings" panose="05000000000000000000" pitchFamily="2" charset="2"/>
              <a:buChar char="§"/>
            </a:pPr>
            <a:r>
              <a:rPr lang="el-GR" sz="1400" dirty="0"/>
              <a:t>Καταλληλόλητα των προσόντων του διδακτικού προσωπικού για το ΠΜΣ</a:t>
            </a:r>
          </a:p>
          <a:p>
            <a:pPr marL="174625" indent="-174625">
              <a:spcAft>
                <a:spcPts val="600"/>
              </a:spcAft>
              <a:buFont typeface="Wingdings" panose="05000000000000000000" pitchFamily="2" charset="2"/>
              <a:buChar char="§"/>
            </a:pPr>
            <a:r>
              <a:rPr lang="el-GR" sz="1400" dirty="0"/>
              <a:t>Σύνταξη, εφαρμογή και ανασκόπηση ειδικών ετήσιων στόχων ποιότητας για τη βελτίωση του ΠΜΣ</a:t>
            </a:r>
          </a:p>
          <a:p>
            <a:pPr marL="174625" indent="-174625">
              <a:spcAft>
                <a:spcPts val="600"/>
              </a:spcAft>
              <a:buFont typeface="Wingdings" panose="05000000000000000000" pitchFamily="2" charset="2"/>
              <a:buChar char="§"/>
            </a:pPr>
            <a:r>
              <a:rPr lang="el-GR" sz="1400" dirty="0"/>
              <a:t>Ικανοποίηση του επιπέδου ζήτησης των προσόντων των αποφοίτων στην αγορά εργασίας</a:t>
            </a:r>
          </a:p>
          <a:p>
            <a:pPr marL="174625" indent="-174625">
              <a:spcAft>
                <a:spcPts val="600"/>
              </a:spcAft>
              <a:buFont typeface="Wingdings" panose="05000000000000000000" pitchFamily="2" charset="2"/>
              <a:buChar char="§"/>
            </a:pPr>
            <a:r>
              <a:rPr lang="el-GR" sz="1400" dirty="0"/>
              <a:t>Ποιότητα των υποστηρικτικών υπηρεσιών (διοικητικές, βιβλιοθήκη, φοιτητική μέριμνα)</a:t>
            </a:r>
          </a:p>
          <a:p>
            <a:pPr marL="174625" indent="-174625">
              <a:spcAft>
                <a:spcPts val="600"/>
              </a:spcAft>
              <a:buFont typeface="Wingdings" panose="05000000000000000000" pitchFamily="2" charset="2"/>
              <a:buChar char="§"/>
            </a:pPr>
            <a:r>
              <a:rPr lang="el-GR" sz="1400" dirty="0"/>
              <a:t>Αποδοτική αξιοποίηση των οικονομικών πόρων των ΠΜΣ</a:t>
            </a:r>
          </a:p>
          <a:p>
            <a:pPr marL="174625" indent="-174625">
              <a:spcAft>
                <a:spcPts val="600"/>
              </a:spcAft>
              <a:buFont typeface="Wingdings" panose="05000000000000000000" pitchFamily="2" charset="2"/>
              <a:buChar char="§"/>
            </a:pPr>
            <a:r>
              <a:rPr lang="el-GR" sz="1400" dirty="0"/>
              <a:t>Διενέργεια της ετήσιας εσωτερικής αξιολόγησης και ανασκόπησης του συστήματος διασφάλισης ποιότητας για τα ΠΜΣ</a:t>
            </a:r>
          </a:p>
          <a:p>
            <a:pPr marL="174625" indent="-174625">
              <a:spcAft>
                <a:spcPts val="600"/>
              </a:spcAft>
              <a:buFont typeface="Wingdings" panose="05000000000000000000" pitchFamily="2" charset="2"/>
              <a:buChar char="§"/>
            </a:pPr>
            <a:r>
              <a:rPr lang="el-GR" sz="1400" dirty="0"/>
              <a:t>Κατάρτιση και εφαρμογή κανονισμών σε όλα τα στάδια των ΠΜΣ</a:t>
            </a:r>
          </a:p>
          <a:p>
            <a:pPr marL="174625" indent="-174625">
              <a:spcAft>
                <a:spcPts val="600"/>
              </a:spcAft>
              <a:buFont typeface="Wingdings" panose="05000000000000000000" pitchFamily="2" charset="2"/>
              <a:buChar char="§"/>
            </a:pPr>
            <a:r>
              <a:rPr lang="el-GR" sz="1400" dirty="0"/>
              <a:t>Προώθηση της ποιότητας και ποσότητας του ερευνητικού έργου των μελών της ακαδημαϊκής μονάδας</a:t>
            </a:r>
          </a:p>
          <a:p>
            <a:pPr marL="174625" indent="-174625">
              <a:spcAft>
                <a:spcPts val="600"/>
              </a:spcAft>
              <a:buFont typeface="Wingdings" panose="05000000000000000000" pitchFamily="2" charset="2"/>
              <a:buChar char="§"/>
            </a:pPr>
            <a:r>
              <a:rPr lang="el-GR" sz="1400" dirty="0"/>
              <a:t>Ανάδειξη τρόπων σύνδεσης της διδασκαλίας με την έρευνα και την αλληλεπίδραση με φορείς και την κοινωνία.</a:t>
            </a:r>
          </a:p>
        </p:txBody>
      </p:sp>
    </p:spTree>
    <p:extLst>
      <p:ext uri="{BB962C8B-B14F-4D97-AF65-F5344CB8AC3E}">
        <p14:creationId xmlns:p14="http://schemas.microsoft.com/office/powerpoint/2010/main" val="2892532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a:extLst>
              <a:ext uri="{FF2B5EF4-FFF2-40B4-BE49-F238E27FC236}">
                <a16:creationId xmlns:a16="http://schemas.microsoft.com/office/drawing/2014/main" id="{EF7C8357-68C3-EB63-E0B8-9B3552D6C8FB}"/>
              </a:ext>
            </a:extLst>
          </p:cNvPr>
          <p:cNvGrpSpPr/>
          <p:nvPr/>
        </p:nvGrpSpPr>
        <p:grpSpPr>
          <a:xfrm>
            <a:off x="4412115" y="667033"/>
            <a:ext cx="8128000" cy="5523934"/>
            <a:chOff x="-3220585" y="260011"/>
            <a:chExt cx="8128000" cy="5523934"/>
          </a:xfrm>
        </p:grpSpPr>
        <p:graphicFrame>
          <p:nvGraphicFramePr>
            <p:cNvPr id="2" name="Διάγραμμα 1">
              <a:extLst>
                <a:ext uri="{FF2B5EF4-FFF2-40B4-BE49-F238E27FC236}">
                  <a16:creationId xmlns:a16="http://schemas.microsoft.com/office/drawing/2014/main" id="{E0538F40-04A2-2BAF-2DBB-6B8374C939BF}"/>
                </a:ext>
              </a:extLst>
            </p:cNvPr>
            <p:cNvGraphicFramePr/>
            <p:nvPr>
              <p:extLst>
                <p:ext uri="{D42A27DB-BD31-4B8C-83A1-F6EECF244321}">
                  <p14:modId xmlns:p14="http://schemas.microsoft.com/office/powerpoint/2010/main" val="1772250503"/>
                </p:ext>
              </p:extLst>
            </p:nvPr>
          </p:nvGraphicFramePr>
          <p:xfrm>
            <a:off x="-3220585" y="27271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2" descr="Αντωνιάδης Βασίλειος">
              <a:extLst>
                <a:ext uri="{FF2B5EF4-FFF2-40B4-BE49-F238E27FC236}">
                  <a16:creationId xmlns:a16="http://schemas.microsoft.com/office/drawing/2014/main" id="{B5E3A409-BBCA-E1F3-079C-1BBEBA5D03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5093" y="1196266"/>
              <a:ext cx="1366332" cy="15064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10" descr="Μαλέτσικα Περσεφόνη">
              <a:extLst>
                <a:ext uri="{FF2B5EF4-FFF2-40B4-BE49-F238E27FC236}">
                  <a16:creationId xmlns:a16="http://schemas.microsoft.com/office/drawing/2014/main" id="{0D4F0012-D0E3-F6C1-FF47-3E2C1533DA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10" r="9618"/>
            <a:stretch/>
          </p:blipFill>
          <p:spPr bwMode="auto">
            <a:xfrm>
              <a:off x="2011535" y="3254645"/>
              <a:ext cx="1271708" cy="15198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12" descr="Παυλή Ουρανία">
              <a:extLst>
                <a:ext uri="{FF2B5EF4-FFF2-40B4-BE49-F238E27FC236}">
                  <a16:creationId xmlns:a16="http://schemas.microsoft.com/office/drawing/2014/main" id="{439C4CDA-E76A-054A-5883-11188AE068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698" y="4292288"/>
              <a:ext cx="1370563" cy="14916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Picture 14" descr="Πετούμενου Γ. Δέσποινα – Department of Agriculture Crop ...">
              <a:extLst>
                <a:ext uri="{FF2B5EF4-FFF2-40B4-BE49-F238E27FC236}">
                  <a16:creationId xmlns:a16="http://schemas.microsoft.com/office/drawing/2014/main" id="{494E8428-464B-F00C-E00F-4BD50320284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423" r="6988" b="13752"/>
            <a:stretch/>
          </p:blipFill>
          <p:spPr bwMode="auto">
            <a:xfrm>
              <a:off x="-1604953" y="3287743"/>
              <a:ext cx="1336533" cy="14867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8" descr="ΛΥΚΑΣ ΧΡΗΣΤΟΣ - ΑΝΑΠΛΗΡΩΤΗΣ ΚΑΘΗΓΗΤΗΣ ΠΘ - YouTube">
              <a:extLst>
                <a:ext uri="{FF2B5EF4-FFF2-40B4-BE49-F238E27FC236}">
                  <a16:creationId xmlns:a16="http://schemas.microsoft.com/office/drawing/2014/main" id="{8CE8F810-87FF-D9F9-39C1-A71C06F91A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5037" t="8594" r="30325" b="28934"/>
            <a:stretch/>
          </p:blipFill>
          <p:spPr bwMode="auto">
            <a:xfrm>
              <a:off x="-186735" y="1949500"/>
              <a:ext cx="2034900" cy="20650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6" descr="ΝΙΚΟΣ ΔΑΝΑΛΑΤΟΣ ΣΧΕΔΙΟ ΓΕΩΡΓΙΚΗΣ ΑΝΑΠΤΥΞΗΣ 04 12 2023 - YouTube">
              <a:extLst>
                <a:ext uri="{FF2B5EF4-FFF2-40B4-BE49-F238E27FC236}">
                  <a16:creationId xmlns:a16="http://schemas.microsoft.com/office/drawing/2014/main" id="{6D7C43BE-DB65-3266-3238-14727EBCDF5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681" t="23949" r="53479" b="23193"/>
            <a:stretch/>
          </p:blipFill>
          <p:spPr bwMode="auto">
            <a:xfrm>
              <a:off x="1848165" y="1196266"/>
              <a:ext cx="1523539" cy="1516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Επίκουρος καθηγητής του Πανεπιστημίου Θεσσαλίας ο κ. Κυριάκος Δ ...">
              <a:extLst>
                <a:ext uri="{FF2B5EF4-FFF2-40B4-BE49-F238E27FC236}">
                  <a16:creationId xmlns:a16="http://schemas.microsoft.com/office/drawing/2014/main" id="{B44C70EC-FD79-8E08-0DF6-52E4263CA81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1657" t="3838" b="58047"/>
            <a:stretch/>
          </p:blipFill>
          <p:spPr bwMode="auto">
            <a:xfrm>
              <a:off x="167401" y="260011"/>
              <a:ext cx="1352859" cy="14238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Εικόνα 4">
            <a:extLst>
              <a:ext uri="{FF2B5EF4-FFF2-40B4-BE49-F238E27FC236}">
                <a16:creationId xmlns:a16="http://schemas.microsoft.com/office/drawing/2014/main" id="{C412BDA2-C322-D9E4-F441-86C3D54D8B0C}"/>
              </a:ext>
            </a:extLst>
          </p:cNvPr>
          <p:cNvPicPr>
            <a:picLocks noChangeAspect="1"/>
          </p:cNvPicPr>
          <p:nvPr/>
        </p:nvPicPr>
        <p:blipFill rotWithShape="1">
          <a:blip r:embed="rId14"/>
          <a:srcRect b="17810"/>
          <a:stretch/>
        </p:blipFill>
        <p:spPr>
          <a:xfrm>
            <a:off x="1050132" y="3119326"/>
            <a:ext cx="3380388" cy="3073476"/>
          </a:xfrm>
          <a:prstGeom prst="rect">
            <a:avLst/>
          </a:prstGeom>
        </p:spPr>
      </p:pic>
      <p:sp>
        <p:nvSpPr>
          <p:cNvPr id="6" name="TextBox 5">
            <a:extLst>
              <a:ext uri="{FF2B5EF4-FFF2-40B4-BE49-F238E27FC236}">
                <a16:creationId xmlns:a16="http://schemas.microsoft.com/office/drawing/2014/main" id="{69D1CF1D-0C79-8CF1-E3A8-73185EA781A7}"/>
              </a:ext>
            </a:extLst>
          </p:cNvPr>
          <p:cNvSpPr txBox="1"/>
          <p:nvPr/>
        </p:nvSpPr>
        <p:spPr>
          <a:xfrm>
            <a:off x="813402" y="1057068"/>
            <a:ext cx="3923698" cy="1569660"/>
          </a:xfrm>
          <a:prstGeom prst="rect">
            <a:avLst/>
          </a:prstGeom>
          <a:noFill/>
        </p:spPr>
        <p:txBody>
          <a:bodyPr wrap="square" rtlCol="0">
            <a:spAutoFit/>
          </a:bodyPr>
          <a:lstStyle/>
          <a:p>
            <a:pPr algn="ctr"/>
            <a:r>
              <a:rPr lang="el-GR" sz="4800" dirty="0"/>
              <a:t>Σας ευχαριστώ πολύ!</a:t>
            </a:r>
          </a:p>
        </p:txBody>
      </p:sp>
      <p:cxnSp>
        <p:nvCxnSpPr>
          <p:cNvPr id="8" name="Ευθεία γραμμή σύνδεσης 7">
            <a:extLst>
              <a:ext uri="{FF2B5EF4-FFF2-40B4-BE49-F238E27FC236}">
                <a16:creationId xmlns:a16="http://schemas.microsoft.com/office/drawing/2014/main" id="{2813E732-7048-13C8-F8E4-A6BDD1670C62}"/>
              </a:ext>
            </a:extLst>
          </p:cNvPr>
          <p:cNvCxnSpPr/>
          <p:nvPr/>
        </p:nvCxnSpPr>
        <p:spPr>
          <a:xfrm flipV="1">
            <a:off x="922565" y="2957356"/>
            <a:ext cx="4824000" cy="9570"/>
          </a:xfrm>
          <a:prstGeom prst="line">
            <a:avLst/>
          </a:prstGeom>
          <a:ln w="12700"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CA2CD239-7BBF-B174-A92C-6CE7DCA49D74}"/>
              </a:ext>
            </a:extLst>
          </p:cNvPr>
          <p:cNvCxnSpPr>
            <a:cxnSpLocks/>
          </p:cNvCxnSpPr>
          <p:nvPr/>
        </p:nvCxnSpPr>
        <p:spPr>
          <a:xfrm flipV="1">
            <a:off x="4961165" y="1242046"/>
            <a:ext cx="0" cy="4824000"/>
          </a:xfrm>
          <a:prstGeom prst="line">
            <a:avLst/>
          </a:prstGeom>
          <a:ln w="12700"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712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4F4664-AB33-0EA5-E0EC-D7898C816405}"/>
              </a:ext>
            </a:extLst>
          </p:cNvPr>
          <p:cNvSpPr>
            <a:spLocks noGrp="1"/>
          </p:cNvSpPr>
          <p:nvPr>
            <p:ph type="ctrTitle"/>
          </p:nvPr>
        </p:nvSpPr>
        <p:spPr>
          <a:xfrm>
            <a:off x="0" y="323542"/>
            <a:ext cx="12192000" cy="532028"/>
          </a:xfrm>
        </p:spPr>
        <p:txBody>
          <a:bodyPr>
            <a:noAutofit/>
          </a:bodyPr>
          <a:lstStyle/>
          <a:p>
            <a:pPr>
              <a:lnSpc>
                <a:spcPct val="114000"/>
              </a:lnSpc>
            </a:pPr>
            <a:r>
              <a:rPr lang="el-GR" sz="3600" b="1" dirty="0">
                <a:solidFill>
                  <a:srgbClr val="009999"/>
                </a:solidFill>
              </a:rPr>
              <a:t>Όργανα του ΠΜΣ</a:t>
            </a:r>
            <a:endParaRPr lang="el-GR" sz="2800" b="1" dirty="0">
              <a:solidFill>
                <a:srgbClr val="009999"/>
              </a:solidFill>
            </a:endParaRPr>
          </a:p>
        </p:txBody>
      </p:sp>
      <p:grpSp>
        <p:nvGrpSpPr>
          <p:cNvPr id="23" name="Ομάδα 22">
            <a:extLst>
              <a:ext uri="{FF2B5EF4-FFF2-40B4-BE49-F238E27FC236}">
                <a16:creationId xmlns:a16="http://schemas.microsoft.com/office/drawing/2014/main" id="{DD54C0AA-6359-C6F7-BAF4-1AB1484FDD68}"/>
              </a:ext>
            </a:extLst>
          </p:cNvPr>
          <p:cNvGrpSpPr/>
          <p:nvPr/>
        </p:nvGrpSpPr>
        <p:grpSpPr>
          <a:xfrm>
            <a:off x="794657" y="893837"/>
            <a:ext cx="10613572" cy="5418667"/>
            <a:chOff x="794657" y="719666"/>
            <a:chExt cx="10613572" cy="5418667"/>
          </a:xfrm>
        </p:grpSpPr>
        <p:graphicFrame>
          <p:nvGraphicFramePr>
            <p:cNvPr id="16" name="Διάγραμμα 15">
              <a:extLst>
                <a:ext uri="{FF2B5EF4-FFF2-40B4-BE49-F238E27FC236}">
                  <a16:creationId xmlns:a16="http://schemas.microsoft.com/office/drawing/2014/main" id="{273E9127-A9F3-86DF-D0BC-69929F20C9C8}"/>
                </a:ext>
              </a:extLst>
            </p:cNvPr>
            <p:cNvGraphicFramePr/>
            <p:nvPr>
              <p:extLst>
                <p:ext uri="{D42A27DB-BD31-4B8C-83A1-F6EECF244321}">
                  <p14:modId xmlns:p14="http://schemas.microsoft.com/office/powerpoint/2010/main" val="3683080065"/>
                </p:ext>
              </p:extLst>
            </p:nvPr>
          </p:nvGraphicFramePr>
          <p:xfrm>
            <a:off x="794657" y="719666"/>
            <a:ext cx="1061357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Βέλος: Καμπύλο προς τα επάνω 17">
              <a:extLst>
                <a:ext uri="{FF2B5EF4-FFF2-40B4-BE49-F238E27FC236}">
                  <a16:creationId xmlns:a16="http://schemas.microsoft.com/office/drawing/2014/main" id="{00E6F148-2596-D395-BB66-B97634C34FB7}"/>
                </a:ext>
              </a:extLst>
            </p:cNvPr>
            <p:cNvSpPr/>
            <p:nvPr/>
          </p:nvSpPr>
          <p:spPr>
            <a:xfrm>
              <a:off x="2563084" y="4067020"/>
              <a:ext cx="7157859" cy="1484690"/>
            </a:xfrm>
            <a:prstGeom prst="curvedUpArrow">
              <a:avLst>
                <a:gd name="adj1" fmla="val 17783"/>
                <a:gd name="adj2" fmla="val 49224"/>
                <a:gd name="adj3" fmla="val 25000"/>
              </a:avLst>
            </a:prstGeom>
            <a:solidFill>
              <a:srgbClr val="FF7D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l-GR" sz="1867" kern="0">
                <a:solidFill>
                  <a:srgbClr val="000000"/>
                </a:solidFill>
                <a:latin typeface="Arial"/>
                <a:sym typeface="Arial"/>
              </a:endParaRPr>
            </a:p>
          </p:txBody>
        </p:sp>
        <p:sp>
          <p:nvSpPr>
            <p:cNvPr id="20" name="Βέλος: Καμπύλο προς τα επάνω 19">
              <a:extLst>
                <a:ext uri="{FF2B5EF4-FFF2-40B4-BE49-F238E27FC236}">
                  <a16:creationId xmlns:a16="http://schemas.microsoft.com/office/drawing/2014/main" id="{3CC8B752-5E80-19A9-5C66-B7527D4776AA}"/>
                </a:ext>
              </a:extLst>
            </p:cNvPr>
            <p:cNvSpPr/>
            <p:nvPr/>
          </p:nvSpPr>
          <p:spPr>
            <a:xfrm rot="10800000">
              <a:off x="2312713" y="1334841"/>
              <a:ext cx="7157859" cy="1484690"/>
            </a:xfrm>
            <a:prstGeom prst="curvedUpArrow">
              <a:avLst>
                <a:gd name="adj1" fmla="val 17783"/>
                <a:gd name="adj2" fmla="val 49224"/>
                <a:gd name="adj3" fmla="val 25000"/>
              </a:avLst>
            </a:prstGeom>
            <a:solidFill>
              <a:schemeClr val="bg1">
                <a:lumMod val="95000"/>
              </a:schemeClr>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l-GR" sz="1867" kern="0">
                <a:solidFill>
                  <a:srgbClr val="000000"/>
                </a:solidFill>
                <a:latin typeface="Arial"/>
                <a:sym typeface="Arial"/>
              </a:endParaRPr>
            </a:p>
          </p:txBody>
        </p:sp>
      </p:grpSp>
      <p:grpSp>
        <p:nvGrpSpPr>
          <p:cNvPr id="33" name="Ομάδα 32">
            <a:extLst>
              <a:ext uri="{FF2B5EF4-FFF2-40B4-BE49-F238E27FC236}">
                <a16:creationId xmlns:a16="http://schemas.microsoft.com/office/drawing/2014/main" id="{5DC9FC92-F051-5AA9-B627-37E9CECCA4F4}"/>
              </a:ext>
            </a:extLst>
          </p:cNvPr>
          <p:cNvGrpSpPr/>
          <p:nvPr/>
        </p:nvGrpSpPr>
        <p:grpSpPr>
          <a:xfrm>
            <a:off x="587829" y="1293954"/>
            <a:ext cx="2220685" cy="947057"/>
            <a:chOff x="587829" y="658954"/>
            <a:chExt cx="2220685" cy="947057"/>
          </a:xfrm>
        </p:grpSpPr>
        <p:sp>
          <p:nvSpPr>
            <p:cNvPr id="21" name="Επεξήγηση: Γραμμή 20">
              <a:extLst>
                <a:ext uri="{FF2B5EF4-FFF2-40B4-BE49-F238E27FC236}">
                  <a16:creationId xmlns:a16="http://schemas.microsoft.com/office/drawing/2014/main" id="{0AEF6784-D6FD-8680-47EA-0E153F20311D}"/>
                </a:ext>
              </a:extLst>
            </p:cNvPr>
            <p:cNvSpPr/>
            <p:nvPr/>
          </p:nvSpPr>
          <p:spPr>
            <a:xfrm>
              <a:off x="587829" y="658954"/>
              <a:ext cx="2220685" cy="947057"/>
            </a:xfrm>
            <a:prstGeom prst="borderCallout1">
              <a:avLst>
                <a:gd name="adj1" fmla="val 101509"/>
                <a:gd name="adj2" fmla="val 34804"/>
                <a:gd name="adj3" fmla="val 226293"/>
                <a:gd name="adj4" fmla="val 59216"/>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009999"/>
                </a:solidFill>
              </a:endParaRPr>
            </a:p>
          </p:txBody>
        </p:sp>
        <p:sp>
          <p:nvSpPr>
            <p:cNvPr id="24" name="TextBox 23">
              <a:extLst>
                <a:ext uri="{FF2B5EF4-FFF2-40B4-BE49-F238E27FC236}">
                  <a16:creationId xmlns:a16="http://schemas.microsoft.com/office/drawing/2014/main" id="{0A542D81-07D4-16C2-609C-65B33A286DF9}"/>
                </a:ext>
              </a:extLst>
            </p:cNvPr>
            <p:cNvSpPr txBox="1"/>
            <p:nvPr/>
          </p:nvSpPr>
          <p:spPr>
            <a:xfrm>
              <a:off x="725052" y="1019515"/>
              <a:ext cx="1946238" cy="400110"/>
            </a:xfrm>
            <a:prstGeom prst="rect">
              <a:avLst/>
            </a:prstGeom>
            <a:noFill/>
          </p:spPr>
          <p:txBody>
            <a:bodyPr wrap="none" rtlCol="0">
              <a:spAutoFit/>
            </a:bodyPr>
            <a:lstStyle/>
            <a:p>
              <a:r>
                <a:rPr lang="el-GR" sz="2000" dirty="0">
                  <a:solidFill>
                    <a:srgbClr val="009999"/>
                  </a:solidFill>
                </a:rPr>
                <a:t>Διευθυντής ΠΜΣ</a:t>
              </a:r>
            </a:p>
          </p:txBody>
        </p:sp>
      </p:grpSp>
      <p:grpSp>
        <p:nvGrpSpPr>
          <p:cNvPr id="28" name="Ομάδα 27">
            <a:extLst>
              <a:ext uri="{FF2B5EF4-FFF2-40B4-BE49-F238E27FC236}">
                <a16:creationId xmlns:a16="http://schemas.microsoft.com/office/drawing/2014/main" id="{336996F5-E7A9-0BCF-8E50-47FA6D420BA9}"/>
              </a:ext>
            </a:extLst>
          </p:cNvPr>
          <p:cNvGrpSpPr/>
          <p:nvPr/>
        </p:nvGrpSpPr>
        <p:grpSpPr>
          <a:xfrm>
            <a:off x="2471057" y="3796843"/>
            <a:ext cx="5754914" cy="3858076"/>
            <a:chOff x="2471057" y="4003674"/>
            <a:chExt cx="5754914" cy="3858076"/>
          </a:xfrm>
        </p:grpSpPr>
        <p:graphicFrame>
          <p:nvGraphicFramePr>
            <p:cNvPr id="26" name="Διάγραμμα 25">
              <a:extLst>
                <a:ext uri="{FF2B5EF4-FFF2-40B4-BE49-F238E27FC236}">
                  <a16:creationId xmlns:a16="http://schemas.microsoft.com/office/drawing/2014/main" id="{241C7925-AA0C-DB69-5DE2-32D274D61BAC}"/>
                </a:ext>
              </a:extLst>
            </p:cNvPr>
            <p:cNvGraphicFramePr/>
            <p:nvPr>
              <p:extLst>
                <p:ext uri="{D42A27DB-BD31-4B8C-83A1-F6EECF244321}">
                  <p14:modId xmlns:p14="http://schemas.microsoft.com/office/powerpoint/2010/main" val="327350088"/>
                </p:ext>
              </p:extLst>
            </p:nvPr>
          </p:nvGraphicFramePr>
          <p:xfrm>
            <a:off x="2471057" y="4003674"/>
            <a:ext cx="5754914" cy="38580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Βέλος: Ραβδωτό δεξιό 26">
              <a:extLst>
                <a:ext uri="{FF2B5EF4-FFF2-40B4-BE49-F238E27FC236}">
                  <a16:creationId xmlns:a16="http://schemas.microsoft.com/office/drawing/2014/main" id="{57769B9F-8EFF-A25A-3756-2A6113589AA9}"/>
                </a:ext>
              </a:extLst>
            </p:cNvPr>
            <p:cNvSpPr/>
            <p:nvPr/>
          </p:nvSpPr>
          <p:spPr>
            <a:xfrm rot="17606194">
              <a:off x="5004901" y="4698570"/>
              <a:ext cx="1143000" cy="411158"/>
            </a:xfrm>
            <a:prstGeom prst="stripedRightArrow">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68548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2B895DC-0A81-4ADE-8FBA-2524A5125601}"/>
              </a:ext>
            </a:extLst>
          </p:cNvPr>
          <p:cNvSpPr txBox="1"/>
          <p:nvPr/>
        </p:nvSpPr>
        <p:spPr>
          <a:xfrm>
            <a:off x="-1" y="0"/>
            <a:ext cx="12192000" cy="687945"/>
          </a:xfrm>
          <a:prstGeom prst="rect">
            <a:avLst/>
          </a:prstGeom>
          <a:noFill/>
        </p:spPr>
        <p:txBody>
          <a:bodyPr wrap="square" rtlCol="0">
            <a:spAutoFit/>
          </a:bodyPr>
          <a:lstStyle/>
          <a:p>
            <a:pPr algn="ctr">
              <a:lnSpc>
                <a:spcPct val="114000"/>
              </a:lnSpc>
              <a:spcBef>
                <a:spcPct val="0"/>
              </a:spcBef>
            </a:pPr>
            <a:r>
              <a:rPr lang="el-GR" sz="3600" b="1" dirty="0">
                <a:solidFill>
                  <a:srgbClr val="009999"/>
                </a:solidFill>
                <a:latin typeface="+mj-lt"/>
                <a:ea typeface="+mj-ea"/>
                <a:cs typeface="+mj-cs"/>
              </a:rPr>
              <a:t>Περιεχόμενα παρουσίασης</a:t>
            </a:r>
          </a:p>
        </p:txBody>
      </p:sp>
      <p:sp>
        <p:nvSpPr>
          <p:cNvPr id="22" name="TextBox 21">
            <a:extLst>
              <a:ext uri="{FF2B5EF4-FFF2-40B4-BE49-F238E27FC236}">
                <a16:creationId xmlns:a16="http://schemas.microsoft.com/office/drawing/2014/main" id="{2793693C-7304-40E4-868B-0EF8AE92BA70}"/>
              </a:ext>
            </a:extLst>
          </p:cNvPr>
          <p:cNvSpPr txBox="1"/>
          <p:nvPr/>
        </p:nvSpPr>
        <p:spPr>
          <a:xfrm>
            <a:off x="733760" y="80022"/>
            <a:ext cx="2572411" cy="297454"/>
          </a:xfrm>
          <a:prstGeom prst="rect">
            <a:avLst/>
          </a:prstGeom>
          <a:noFill/>
        </p:spPr>
        <p:txBody>
          <a:bodyPr wrap="square" rtlCol="0">
            <a:spAutoFit/>
          </a:bodyPr>
          <a:lstStyle/>
          <a:p>
            <a:r>
              <a:rPr lang="el-GR" sz="1333" b="1" dirty="0"/>
              <a:t> </a:t>
            </a:r>
          </a:p>
        </p:txBody>
      </p:sp>
      <p:grpSp>
        <p:nvGrpSpPr>
          <p:cNvPr id="17" name="Ομάδα 16">
            <a:extLst>
              <a:ext uri="{FF2B5EF4-FFF2-40B4-BE49-F238E27FC236}">
                <a16:creationId xmlns:a16="http://schemas.microsoft.com/office/drawing/2014/main" id="{A39DBD51-58A0-7FB2-492F-3EFCEDC00C15}"/>
              </a:ext>
            </a:extLst>
          </p:cNvPr>
          <p:cNvGrpSpPr/>
          <p:nvPr/>
        </p:nvGrpSpPr>
        <p:grpSpPr>
          <a:xfrm>
            <a:off x="384630" y="497974"/>
            <a:ext cx="11662229" cy="6414456"/>
            <a:chOff x="264885" y="443544"/>
            <a:chExt cx="11662229" cy="6414456"/>
          </a:xfrm>
        </p:grpSpPr>
        <p:graphicFrame>
          <p:nvGraphicFramePr>
            <p:cNvPr id="2" name="Διάγραμμα 1">
              <a:extLst>
                <a:ext uri="{FF2B5EF4-FFF2-40B4-BE49-F238E27FC236}">
                  <a16:creationId xmlns:a16="http://schemas.microsoft.com/office/drawing/2014/main" id="{6F674814-81DC-6933-858F-B2C273759A5A}"/>
                </a:ext>
              </a:extLst>
            </p:cNvPr>
            <p:cNvGraphicFramePr/>
            <p:nvPr>
              <p:extLst>
                <p:ext uri="{D42A27DB-BD31-4B8C-83A1-F6EECF244321}">
                  <p14:modId xmlns:p14="http://schemas.microsoft.com/office/powerpoint/2010/main" val="599081196"/>
                </p:ext>
              </p:extLst>
            </p:nvPr>
          </p:nvGraphicFramePr>
          <p:xfrm>
            <a:off x="264885" y="443544"/>
            <a:ext cx="11662229" cy="641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Ομάδα 3">
              <a:extLst>
                <a:ext uri="{FF2B5EF4-FFF2-40B4-BE49-F238E27FC236}">
                  <a16:creationId xmlns:a16="http://schemas.microsoft.com/office/drawing/2014/main" id="{12928ACE-94F7-C762-0DC0-77CA396E2899}"/>
                </a:ext>
              </a:extLst>
            </p:cNvPr>
            <p:cNvGrpSpPr/>
            <p:nvPr/>
          </p:nvGrpSpPr>
          <p:grpSpPr>
            <a:xfrm>
              <a:off x="725750" y="6133583"/>
              <a:ext cx="11182502" cy="556549"/>
              <a:chOff x="449974" y="4910968"/>
              <a:chExt cx="11182502" cy="556549"/>
            </a:xfrm>
          </p:grpSpPr>
          <p:sp>
            <p:nvSpPr>
              <p:cNvPr id="6" name="Ορθογώνιο 5">
                <a:extLst>
                  <a:ext uri="{FF2B5EF4-FFF2-40B4-BE49-F238E27FC236}">
                    <a16:creationId xmlns:a16="http://schemas.microsoft.com/office/drawing/2014/main" id="{1FE63E36-16DB-E02D-1C7A-B75166F7DFCF}"/>
                  </a:ext>
                </a:extLst>
              </p:cNvPr>
              <p:cNvSpPr/>
              <p:nvPr/>
            </p:nvSpPr>
            <p:spPr>
              <a:xfrm>
                <a:off x="449974" y="4910968"/>
                <a:ext cx="11126621" cy="556549"/>
              </a:xfrm>
              <a:prstGeom prst="rect">
                <a:avLst/>
              </a:prstGeom>
              <a:solidFill>
                <a:srgbClr val="339966"/>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7CDC7914-0D74-3B6F-5789-6FB9358E008B}"/>
                  </a:ext>
                </a:extLst>
              </p:cNvPr>
              <p:cNvSpPr txBox="1"/>
              <p:nvPr/>
            </p:nvSpPr>
            <p:spPr>
              <a:xfrm>
                <a:off x="449974" y="4910968"/>
                <a:ext cx="11182502" cy="556549"/>
              </a:xfrm>
              <a:prstGeom prst="rect">
                <a:avLst/>
              </a:prstGeom>
              <a:solidFill>
                <a:srgbClr val="009999"/>
              </a:solidFill>
            </p:spPr>
            <p:style>
              <a:lnRef idx="0">
                <a:scrgbClr r="0" g="0" b="0"/>
              </a:lnRef>
              <a:fillRef idx="0">
                <a:scrgbClr r="0" g="0" b="0"/>
              </a:fillRef>
              <a:effectRef idx="0">
                <a:scrgbClr r="0" g="0" b="0"/>
              </a:effectRef>
              <a:fontRef idx="minor">
                <a:schemeClr val="lt1"/>
              </a:fontRef>
            </p:style>
            <p:txBody>
              <a:bodyPr spcFirstLastPara="0" vert="horz" wrap="square" lIns="462713" tIns="55880" rIns="55880" bIns="55880" numCol="1" spcCol="1270" anchor="ctr" anchorCtr="0">
                <a:noAutofit/>
              </a:bodyPr>
              <a:lstStyle/>
              <a:p>
                <a:pPr marL="0" lvl="0" indent="0" algn="l" defTabSz="1244600">
                  <a:lnSpc>
                    <a:spcPct val="90000"/>
                  </a:lnSpc>
                  <a:spcBef>
                    <a:spcPct val="0"/>
                  </a:spcBef>
                  <a:spcAft>
                    <a:spcPct val="35000"/>
                  </a:spcAft>
                  <a:buNone/>
                </a:pPr>
                <a:r>
                  <a:rPr lang="el-GR" sz="2200" b="0" kern="1200" dirty="0"/>
                  <a:t>Πλήρωση διαδικασιών διασφάλισης ποιότητας</a:t>
                </a:r>
                <a:endParaRPr lang="el-GR" sz="2200" b="0" kern="1200" dirty="0">
                  <a:solidFill>
                    <a:prstClr val="white"/>
                  </a:solidFill>
                  <a:latin typeface="Calibri" panose="020F0502020204030204"/>
                  <a:ea typeface="+mn-ea"/>
                  <a:cs typeface="+mn-cs"/>
                </a:endParaRPr>
              </a:p>
            </p:txBody>
          </p:sp>
        </p:grpSp>
        <p:sp>
          <p:nvSpPr>
            <p:cNvPr id="5" name="Οβάλ 4">
              <a:extLst>
                <a:ext uri="{FF2B5EF4-FFF2-40B4-BE49-F238E27FC236}">
                  <a16:creationId xmlns:a16="http://schemas.microsoft.com/office/drawing/2014/main" id="{F1A4D71B-44FF-14D2-E8EF-91807744CA84}"/>
                </a:ext>
              </a:extLst>
            </p:cNvPr>
            <p:cNvSpPr/>
            <p:nvPr/>
          </p:nvSpPr>
          <p:spPr>
            <a:xfrm>
              <a:off x="328750" y="6047351"/>
              <a:ext cx="728682" cy="728682"/>
            </a:xfrm>
            <a:prstGeom prst="ellipse">
              <a:avLst/>
            </a:prstGeom>
            <a:ln>
              <a:solidFill>
                <a:srgbClr val="33996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4917F512-EE67-536E-74EC-59F3B05C2A7D}"/>
                </a:ext>
              </a:extLst>
            </p:cNvPr>
            <p:cNvSpPr txBox="1"/>
            <p:nvPr/>
          </p:nvSpPr>
          <p:spPr>
            <a:xfrm>
              <a:off x="546053" y="842792"/>
              <a:ext cx="359394" cy="369332"/>
            </a:xfrm>
            <a:prstGeom prst="rect">
              <a:avLst/>
            </a:prstGeom>
            <a:noFill/>
          </p:spPr>
          <p:txBody>
            <a:bodyPr wrap="none" rtlCol="0">
              <a:spAutoFit/>
            </a:bodyPr>
            <a:lstStyle/>
            <a:p>
              <a:r>
                <a:rPr lang="el-GR" b="1" dirty="0"/>
                <a:t>1.</a:t>
              </a:r>
            </a:p>
          </p:txBody>
        </p:sp>
        <p:sp>
          <p:nvSpPr>
            <p:cNvPr id="9" name="TextBox 8">
              <a:extLst>
                <a:ext uri="{FF2B5EF4-FFF2-40B4-BE49-F238E27FC236}">
                  <a16:creationId xmlns:a16="http://schemas.microsoft.com/office/drawing/2014/main" id="{97A76709-0464-5B90-2BAD-959F4BFE6A18}"/>
                </a:ext>
              </a:extLst>
            </p:cNvPr>
            <p:cNvSpPr txBox="1"/>
            <p:nvPr/>
          </p:nvSpPr>
          <p:spPr>
            <a:xfrm>
              <a:off x="1090090" y="1583021"/>
              <a:ext cx="359394" cy="369332"/>
            </a:xfrm>
            <a:prstGeom prst="rect">
              <a:avLst/>
            </a:prstGeom>
            <a:noFill/>
          </p:spPr>
          <p:txBody>
            <a:bodyPr wrap="none" rtlCol="0">
              <a:spAutoFit/>
            </a:bodyPr>
            <a:lstStyle/>
            <a:p>
              <a:r>
                <a:rPr lang="el-GR" b="1" dirty="0"/>
                <a:t>2.</a:t>
              </a:r>
            </a:p>
          </p:txBody>
        </p:sp>
        <p:sp>
          <p:nvSpPr>
            <p:cNvPr id="10" name="TextBox 9">
              <a:extLst>
                <a:ext uri="{FF2B5EF4-FFF2-40B4-BE49-F238E27FC236}">
                  <a16:creationId xmlns:a16="http://schemas.microsoft.com/office/drawing/2014/main" id="{6CA34257-7F1D-F636-39FA-320E913A6A27}"/>
                </a:ext>
              </a:extLst>
            </p:cNvPr>
            <p:cNvSpPr txBox="1"/>
            <p:nvPr/>
          </p:nvSpPr>
          <p:spPr>
            <a:xfrm>
              <a:off x="1386102" y="2363239"/>
              <a:ext cx="359394" cy="369332"/>
            </a:xfrm>
            <a:prstGeom prst="rect">
              <a:avLst/>
            </a:prstGeom>
            <a:noFill/>
          </p:spPr>
          <p:txBody>
            <a:bodyPr wrap="none" rtlCol="0">
              <a:spAutoFit/>
            </a:bodyPr>
            <a:lstStyle/>
            <a:p>
              <a:r>
                <a:rPr lang="el-GR" b="1" dirty="0"/>
                <a:t>3.</a:t>
              </a:r>
            </a:p>
          </p:txBody>
        </p:sp>
        <p:sp>
          <p:nvSpPr>
            <p:cNvPr id="11" name="TextBox 10">
              <a:extLst>
                <a:ext uri="{FF2B5EF4-FFF2-40B4-BE49-F238E27FC236}">
                  <a16:creationId xmlns:a16="http://schemas.microsoft.com/office/drawing/2014/main" id="{2BF3C861-5443-E8FE-DB88-5039E2983124}"/>
                </a:ext>
              </a:extLst>
            </p:cNvPr>
            <p:cNvSpPr txBox="1"/>
            <p:nvPr/>
          </p:nvSpPr>
          <p:spPr>
            <a:xfrm>
              <a:off x="1471256" y="3138828"/>
              <a:ext cx="359394" cy="369332"/>
            </a:xfrm>
            <a:prstGeom prst="rect">
              <a:avLst/>
            </a:prstGeom>
            <a:noFill/>
          </p:spPr>
          <p:txBody>
            <a:bodyPr wrap="none" rtlCol="0">
              <a:spAutoFit/>
            </a:bodyPr>
            <a:lstStyle/>
            <a:p>
              <a:r>
                <a:rPr lang="el-GR" b="1" dirty="0"/>
                <a:t>4.</a:t>
              </a:r>
            </a:p>
          </p:txBody>
        </p:sp>
        <p:sp>
          <p:nvSpPr>
            <p:cNvPr id="12" name="TextBox 11">
              <a:extLst>
                <a:ext uri="{FF2B5EF4-FFF2-40B4-BE49-F238E27FC236}">
                  <a16:creationId xmlns:a16="http://schemas.microsoft.com/office/drawing/2014/main" id="{922E7A86-3C41-3B85-B3FA-ED3ADEA11B80}"/>
                </a:ext>
              </a:extLst>
            </p:cNvPr>
            <p:cNvSpPr txBox="1"/>
            <p:nvPr/>
          </p:nvSpPr>
          <p:spPr>
            <a:xfrm>
              <a:off x="1460370" y="3914417"/>
              <a:ext cx="359394" cy="369332"/>
            </a:xfrm>
            <a:prstGeom prst="rect">
              <a:avLst/>
            </a:prstGeom>
            <a:noFill/>
          </p:spPr>
          <p:txBody>
            <a:bodyPr wrap="none" rtlCol="0">
              <a:spAutoFit/>
            </a:bodyPr>
            <a:lstStyle/>
            <a:p>
              <a:r>
                <a:rPr lang="el-GR" b="1" dirty="0"/>
                <a:t>5.</a:t>
              </a:r>
            </a:p>
          </p:txBody>
        </p:sp>
        <p:sp>
          <p:nvSpPr>
            <p:cNvPr id="13" name="TextBox 12">
              <a:extLst>
                <a:ext uri="{FF2B5EF4-FFF2-40B4-BE49-F238E27FC236}">
                  <a16:creationId xmlns:a16="http://schemas.microsoft.com/office/drawing/2014/main" id="{E4EE7D4F-17DD-17E5-B022-AD707132FA05}"/>
                </a:ext>
              </a:extLst>
            </p:cNvPr>
            <p:cNvSpPr txBox="1"/>
            <p:nvPr/>
          </p:nvSpPr>
          <p:spPr>
            <a:xfrm>
              <a:off x="1153909" y="4696263"/>
              <a:ext cx="359394" cy="369332"/>
            </a:xfrm>
            <a:prstGeom prst="rect">
              <a:avLst/>
            </a:prstGeom>
            <a:noFill/>
          </p:spPr>
          <p:txBody>
            <a:bodyPr wrap="none" rtlCol="0">
              <a:spAutoFit/>
            </a:bodyPr>
            <a:lstStyle/>
            <a:p>
              <a:r>
                <a:rPr lang="el-GR" b="1" dirty="0"/>
                <a:t>6.</a:t>
              </a:r>
            </a:p>
          </p:txBody>
        </p:sp>
        <p:sp>
          <p:nvSpPr>
            <p:cNvPr id="14" name="TextBox 13">
              <a:extLst>
                <a:ext uri="{FF2B5EF4-FFF2-40B4-BE49-F238E27FC236}">
                  <a16:creationId xmlns:a16="http://schemas.microsoft.com/office/drawing/2014/main" id="{6F7074E7-CBA9-0AE6-E6BE-90BD833BBF91}"/>
                </a:ext>
              </a:extLst>
            </p:cNvPr>
            <p:cNvSpPr txBox="1"/>
            <p:nvPr/>
          </p:nvSpPr>
          <p:spPr>
            <a:xfrm>
              <a:off x="816287" y="5460319"/>
              <a:ext cx="359394" cy="369332"/>
            </a:xfrm>
            <a:prstGeom prst="rect">
              <a:avLst/>
            </a:prstGeom>
            <a:noFill/>
          </p:spPr>
          <p:txBody>
            <a:bodyPr wrap="none" rtlCol="0">
              <a:spAutoFit/>
            </a:bodyPr>
            <a:lstStyle/>
            <a:p>
              <a:r>
                <a:rPr lang="el-GR" b="1" dirty="0"/>
                <a:t>7.</a:t>
              </a:r>
            </a:p>
          </p:txBody>
        </p:sp>
        <p:sp>
          <p:nvSpPr>
            <p:cNvPr id="16" name="TextBox 15">
              <a:extLst>
                <a:ext uri="{FF2B5EF4-FFF2-40B4-BE49-F238E27FC236}">
                  <a16:creationId xmlns:a16="http://schemas.microsoft.com/office/drawing/2014/main" id="{A05B5A15-9322-7574-28BC-5B7D2C9E4398}"/>
                </a:ext>
              </a:extLst>
            </p:cNvPr>
            <p:cNvSpPr txBox="1"/>
            <p:nvPr/>
          </p:nvSpPr>
          <p:spPr>
            <a:xfrm>
              <a:off x="527772" y="6227026"/>
              <a:ext cx="359394" cy="369332"/>
            </a:xfrm>
            <a:prstGeom prst="rect">
              <a:avLst/>
            </a:prstGeom>
            <a:noFill/>
          </p:spPr>
          <p:txBody>
            <a:bodyPr wrap="none" rtlCol="0">
              <a:spAutoFit/>
            </a:bodyPr>
            <a:lstStyle/>
            <a:p>
              <a:r>
                <a:rPr lang="el-GR" b="1" dirty="0"/>
                <a:t>8.</a:t>
              </a:r>
            </a:p>
          </p:txBody>
        </p:sp>
      </p:grpSp>
    </p:spTree>
    <p:extLst>
      <p:ext uri="{BB962C8B-B14F-4D97-AF65-F5344CB8AC3E}">
        <p14:creationId xmlns:p14="http://schemas.microsoft.com/office/powerpoint/2010/main" val="1025022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Ομάδα 10">
            <a:extLst>
              <a:ext uri="{FF2B5EF4-FFF2-40B4-BE49-F238E27FC236}">
                <a16:creationId xmlns:a16="http://schemas.microsoft.com/office/drawing/2014/main" id="{5CAB1014-2AAB-3144-A66F-C6E3982F6E30}"/>
              </a:ext>
            </a:extLst>
          </p:cNvPr>
          <p:cNvGrpSpPr/>
          <p:nvPr/>
        </p:nvGrpSpPr>
        <p:grpSpPr>
          <a:xfrm>
            <a:off x="609598" y="738086"/>
            <a:ext cx="11020426" cy="5257800"/>
            <a:chOff x="685800" y="1140857"/>
            <a:chExt cx="11020426" cy="5257800"/>
          </a:xfrm>
        </p:grpSpPr>
        <p:pic>
          <p:nvPicPr>
            <p:cNvPr id="15362" name="Picture 2">
              <a:extLst>
                <a:ext uri="{FF2B5EF4-FFF2-40B4-BE49-F238E27FC236}">
                  <a16:creationId xmlns:a16="http://schemas.microsoft.com/office/drawing/2014/main" id="{0AFF9D22-087B-1E6A-7E23-206C7F68E73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val="0"/>
                </a:ext>
              </a:extLst>
            </a:blip>
            <a:srcRect l="4766" t="16667" r="4844" b="6667"/>
            <a:stretch/>
          </p:blipFill>
          <p:spPr bwMode="auto">
            <a:xfrm>
              <a:off x="685800" y="1140857"/>
              <a:ext cx="11020426"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Διάγραμμα ροής: Γραμμή σύνδεσης εκτός σελίδας 3">
              <a:extLst>
                <a:ext uri="{FF2B5EF4-FFF2-40B4-BE49-F238E27FC236}">
                  <a16:creationId xmlns:a16="http://schemas.microsoft.com/office/drawing/2014/main" id="{FE9B04BA-204E-6833-F104-570F339DCA91}"/>
                </a:ext>
              </a:extLst>
            </p:cNvPr>
            <p:cNvSpPr/>
            <p:nvPr/>
          </p:nvSpPr>
          <p:spPr>
            <a:xfrm>
              <a:off x="6343650" y="2548718"/>
              <a:ext cx="2520000" cy="597090"/>
            </a:xfrm>
            <a:prstGeom prst="flowChartOffpageConnector">
              <a:avLst/>
            </a:prstGeom>
            <a:solidFill>
              <a:srgbClr val="E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8DCF3814-2499-D5B6-EB2E-9266F4A5793A}"/>
                </a:ext>
              </a:extLst>
            </p:cNvPr>
            <p:cNvSpPr txBox="1"/>
            <p:nvPr/>
          </p:nvSpPr>
          <p:spPr>
            <a:xfrm>
              <a:off x="6343650" y="2600325"/>
              <a:ext cx="2520000" cy="369332"/>
            </a:xfrm>
            <a:prstGeom prst="rect">
              <a:avLst/>
            </a:prstGeom>
            <a:noFill/>
          </p:spPr>
          <p:txBody>
            <a:bodyPr wrap="square" rtlCol="0">
              <a:spAutoFit/>
            </a:bodyPr>
            <a:lstStyle/>
            <a:p>
              <a:pPr algn="ctr"/>
              <a:r>
                <a:rPr lang="el-GR" dirty="0">
                  <a:solidFill>
                    <a:schemeClr val="bg1"/>
                  </a:solidFill>
                </a:rPr>
                <a:t>Αναγνώριση κενού</a:t>
              </a:r>
            </a:p>
          </p:txBody>
        </p:sp>
        <p:sp>
          <p:nvSpPr>
            <p:cNvPr id="7" name="Διάγραμμα ροής: Γραμμή σύνδεσης εκτός σελίδας 6">
              <a:extLst>
                <a:ext uri="{FF2B5EF4-FFF2-40B4-BE49-F238E27FC236}">
                  <a16:creationId xmlns:a16="http://schemas.microsoft.com/office/drawing/2014/main" id="{DF065148-314D-E90C-A0A8-B389326ECDEF}"/>
                </a:ext>
              </a:extLst>
            </p:cNvPr>
            <p:cNvSpPr/>
            <p:nvPr/>
          </p:nvSpPr>
          <p:spPr>
            <a:xfrm>
              <a:off x="9153271" y="2548718"/>
              <a:ext cx="2520000" cy="597090"/>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B5CD0F64-9B02-6320-CF64-091EE94EA8FE}"/>
                </a:ext>
              </a:extLst>
            </p:cNvPr>
            <p:cNvSpPr txBox="1"/>
            <p:nvPr/>
          </p:nvSpPr>
          <p:spPr>
            <a:xfrm>
              <a:off x="9154951" y="2600325"/>
              <a:ext cx="2520000" cy="369332"/>
            </a:xfrm>
            <a:prstGeom prst="rect">
              <a:avLst/>
            </a:prstGeom>
            <a:noFill/>
          </p:spPr>
          <p:txBody>
            <a:bodyPr wrap="square" rtlCol="0">
              <a:spAutoFit/>
            </a:bodyPr>
            <a:lstStyle/>
            <a:p>
              <a:pPr algn="ctr"/>
              <a:r>
                <a:rPr lang="el-GR" dirty="0">
                  <a:solidFill>
                    <a:schemeClr val="bg1"/>
                  </a:solidFill>
                </a:rPr>
                <a:t>Εύρεση λύσης</a:t>
              </a:r>
            </a:p>
          </p:txBody>
        </p:sp>
        <p:sp>
          <p:nvSpPr>
            <p:cNvPr id="9" name="Διάγραμμα ροής: Γραμμή σύνδεσης εκτός σελίδας 8">
              <a:extLst>
                <a:ext uri="{FF2B5EF4-FFF2-40B4-BE49-F238E27FC236}">
                  <a16:creationId xmlns:a16="http://schemas.microsoft.com/office/drawing/2014/main" id="{DB077846-C0D1-7601-82D2-C06C20C5EA6C}"/>
                </a:ext>
              </a:extLst>
            </p:cNvPr>
            <p:cNvSpPr/>
            <p:nvPr/>
          </p:nvSpPr>
          <p:spPr>
            <a:xfrm>
              <a:off x="3534029" y="2543189"/>
              <a:ext cx="2520000" cy="597090"/>
            </a:xfrm>
            <a:prstGeom prst="flowChartOffpageConnector">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CA48A86B-9DD9-53B7-4C85-DE0955EF207B}"/>
                </a:ext>
              </a:extLst>
            </p:cNvPr>
            <p:cNvSpPr txBox="1"/>
            <p:nvPr/>
          </p:nvSpPr>
          <p:spPr>
            <a:xfrm>
              <a:off x="3534029" y="2600325"/>
              <a:ext cx="2521783" cy="369332"/>
            </a:xfrm>
            <a:prstGeom prst="rect">
              <a:avLst/>
            </a:prstGeom>
            <a:noFill/>
          </p:spPr>
          <p:txBody>
            <a:bodyPr wrap="square" rtlCol="0">
              <a:spAutoFit/>
            </a:bodyPr>
            <a:lstStyle/>
            <a:p>
              <a:pPr algn="ctr"/>
              <a:r>
                <a:rPr lang="el-GR" dirty="0">
                  <a:solidFill>
                    <a:schemeClr val="bg1"/>
                  </a:solidFill>
                </a:rPr>
                <a:t>Μελλοντική κατάσταση</a:t>
              </a:r>
            </a:p>
          </p:txBody>
        </p:sp>
        <p:sp>
          <p:nvSpPr>
            <p:cNvPr id="10" name="Διάγραμμα ροής: Γραμμή σύνδεσης εκτός σελίδας 9">
              <a:extLst>
                <a:ext uri="{FF2B5EF4-FFF2-40B4-BE49-F238E27FC236}">
                  <a16:creationId xmlns:a16="http://schemas.microsoft.com/office/drawing/2014/main" id="{1F136E42-8E27-0626-D51B-F2E0FFCFA6DB}"/>
                </a:ext>
              </a:extLst>
            </p:cNvPr>
            <p:cNvSpPr/>
            <p:nvPr/>
          </p:nvSpPr>
          <p:spPr>
            <a:xfrm>
              <a:off x="724533" y="2543189"/>
              <a:ext cx="2520000" cy="597090"/>
            </a:xfrm>
            <a:prstGeom prst="flowChartOffpageConnector">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Box 1">
              <a:extLst>
                <a:ext uri="{FF2B5EF4-FFF2-40B4-BE49-F238E27FC236}">
                  <a16:creationId xmlns:a16="http://schemas.microsoft.com/office/drawing/2014/main" id="{263657D2-C1C5-E9EE-AF94-291DA5A58E62}"/>
                </a:ext>
              </a:extLst>
            </p:cNvPr>
            <p:cNvSpPr txBox="1"/>
            <p:nvPr/>
          </p:nvSpPr>
          <p:spPr>
            <a:xfrm>
              <a:off x="708660" y="2600325"/>
              <a:ext cx="2535748" cy="369332"/>
            </a:xfrm>
            <a:prstGeom prst="rect">
              <a:avLst/>
            </a:prstGeom>
            <a:noFill/>
          </p:spPr>
          <p:txBody>
            <a:bodyPr wrap="square" rtlCol="0">
              <a:spAutoFit/>
            </a:bodyPr>
            <a:lstStyle/>
            <a:p>
              <a:pPr algn="ctr"/>
              <a:r>
                <a:rPr lang="el-GR" dirty="0">
                  <a:solidFill>
                    <a:schemeClr val="bg1"/>
                  </a:solidFill>
                </a:rPr>
                <a:t>Υφιστάμενη κατάσταση</a:t>
              </a:r>
            </a:p>
          </p:txBody>
        </p:sp>
      </p:grpSp>
      <p:sp>
        <p:nvSpPr>
          <p:cNvPr id="17" name="Freeform 54">
            <a:extLst>
              <a:ext uri="{FF2B5EF4-FFF2-40B4-BE49-F238E27FC236}">
                <a16:creationId xmlns:a16="http://schemas.microsoft.com/office/drawing/2014/main" id="{77A3AF24-D6E5-FADA-2610-FB6AEBF2CB66}"/>
              </a:ext>
            </a:extLst>
          </p:cNvPr>
          <p:cNvSpPr>
            <a:spLocks/>
          </p:cNvSpPr>
          <p:nvPr/>
        </p:nvSpPr>
        <p:spPr bwMode="auto">
          <a:xfrm>
            <a:off x="624616" y="2563744"/>
            <a:ext cx="2552571" cy="4031941"/>
          </a:xfrm>
          <a:custGeom>
            <a:avLst/>
            <a:gdLst>
              <a:gd name="T0" fmla="*/ 3019 w 3019"/>
              <a:gd name="T1" fmla="*/ 0 h 4697"/>
              <a:gd name="T2" fmla="*/ 1479 w 3019"/>
              <a:gd name="T3" fmla="*/ 171 h 4697"/>
              <a:gd name="T4" fmla="*/ 23 w 3019"/>
              <a:gd name="T5" fmla="*/ 0 h 4697"/>
              <a:gd name="T6" fmla="*/ 0 w 3019"/>
              <a:gd name="T7" fmla="*/ 4697 h 4697"/>
              <a:gd name="T8" fmla="*/ 3019 w 3019"/>
              <a:gd name="T9" fmla="*/ 4697 h 4697"/>
              <a:gd name="T10" fmla="*/ 3019 w 3019"/>
              <a:gd name="T11" fmla="*/ 0 h 4697"/>
            </a:gdLst>
            <a:ahLst/>
            <a:cxnLst>
              <a:cxn ang="0">
                <a:pos x="T0" y="T1"/>
              </a:cxn>
              <a:cxn ang="0">
                <a:pos x="T2" y="T3"/>
              </a:cxn>
              <a:cxn ang="0">
                <a:pos x="T4" y="T5"/>
              </a:cxn>
              <a:cxn ang="0">
                <a:pos x="T6" y="T7"/>
              </a:cxn>
              <a:cxn ang="0">
                <a:pos x="T8" y="T9"/>
              </a:cxn>
              <a:cxn ang="0">
                <a:pos x="T10" y="T11"/>
              </a:cxn>
            </a:cxnLst>
            <a:rect l="0" t="0" r="r" b="b"/>
            <a:pathLst>
              <a:path w="3019" h="4697">
                <a:moveTo>
                  <a:pt x="3019" y="0"/>
                </a:moveTo>
                <a:lnTo>
                  <a:pt x="1479" y="171"/>
                </a:lnTo>
                <a:lnTo>
                  <a:pt x="23" y="0"/>
                </a:lnTo>
                <a:lnTo>
                  <a:pt x="0" y="4697"/>
                </a:lnTo>
                <a:lnTo>
                  <a:pt x="3019" y="4697"/>
                </a:lnTo>
                <a:lnTo>
                  <a:pt x="3019" y="0"/>
                </a:lnTo>
                <a:close/>
              </a:path>
            </a:pathLst>
          </a:custGeom>
          <a:solidFill>
            <a:srgbClr val="F3F5F7"/>
          </a:solidFill>
          <a:ln>
            <a:noFill/>
          </a:ln>
        </p:spPr>
        <p:txBody>
          <a:bodyPr vert="horz" wrap="square" lIns="91440" tIns="45720" rIns="91440" bIns="45720" numCol="1" anchor="t" anchorCtr="0" compatLnSpc="1">
            <a:prstTxWarp prst="textNoShape">
              <a:avLst/>
            </a:prstTxWarp>
          </a:bodyPr>
          <a:lstStyle/>
          <a:p>
            <a:pPr algn="ctr" defTabSz="1219170">
              <a:buClr>
                <a:srgbClr val="000000"/>
              </a:buClr>
              <a:defRPr/>
            </a:pPr>
            <a:endParaRPr lang="en-IN" sz="1600" kern="0" dirty="0">
              <a:solidFill>
                <a:srgbClr val="000000"/>
              </a:solidFill>
              <a:latin typeface="Lora" pitchFamily="2" charset="0"/>
              <a:cs typeface="Arial"/>
              <a:sym typeface="Arial"/>
            </a:endParaRPr>
          </a:p>
        </p:txBody>
      </p:sp>
      <p:sp>
        <p:nvSpPr>
          <p:cNvPr id="13" name="TextBox 12">
            <a:extLst>
              <a:ext uri="{FF2B5EF4-FFF2-40B4-BE49-F238E27FC236}">
                <a16:creationId xmlns:a16="http://schemas.microsoft.com/office/drawing/2014/main" id="{7817DC78-A78A-0116-89E6-2393599EBBF7}"/>
              </a:ext>
            </a:extLst>
          </p:cNvPr>
          <p:cNvSpPr txBox="1"/>
          <p:nvPr/>
        </p:nvSpPr>
        <p:spPr>
          <a:xfrm>
            <a:off x="655017" y="2794644"/>
            <a:ext cx="2520001" cy="3093154"/>
          </a:xfrm>
          <a:prstGeom prst="rect">
            <a:avLst/>
          </a:prstGeom>
          <a:solidFill>
            <a:srgbClr val="F3F5F7"/>
          </a:solidFill>
        </p:spPr>
        <p:txBody>
          <a:bodyPr wrap="square" rtlCol="0">
            <a:spAutoFit/>
          </a:bodyPr>
          <a:lstStyle/>
          <a:p>
            <a:pPr marL="171450" indent="-171450">
              <a:spcAft>
                <a:spcPts val="600"/>
              </a:spcAft>
              <a:buFont typeface="Wingdings" panose="05000000000000000000" pitchFamily="2" charset="2"/>
              <a:buChar char="§"/>
            </a:pPr>
            <a:r>
              <a:rPr lang="el-GR" sz="1250" b="1" dirty="0"/>
              <a:t>Κρίση στον </a:t>
            </a:r>
            <a:r>
              <a:rPr lang="el-GR" sz="1250" b="1" dirty="0" err="1"/>
              <a:t>αγροδιατροφικό</a:t>
            </a:r>
            <a:r>
              <a:rPr lang="el-GR" sz="1250" b="1" dirty="0"/>
              <a:t> τομέα</a:t>
            </a:r>
          </a:p>
          <a:p>
            <a:pPr marL="171450" indent="-171450">
              <a:spcAft>
                <a:spcPts val="600"/>
              </a:spcAft>
              <a:buFont typeface="Wingdings" panose="05000000000000000000" pitchFamily="2" charset="2"/>
              <a:buChar char="§"/>
            </a:pPr>
            <a:r>
              <a:rPr lang="el-GR" sz="1250" dirty="0"/>
              <a:t>Ιδιαιτερότητες των Μεσογειακών Συστημάτων Παραγωγής </a:t>
            </a:r>
            <a:r>
              <a:rPr lang="el-GR" sz="1250" dirty="0">
                <a:sym typeface="Symbol" panose="05050102010706020507" pitchFamily="18" charset="2"/>
              </a:rPr>
              <a:t>σε σχέση με την</a:t>
            </a:r>
            <a:r>
              <a:rPr lang="el-GR" sz="1250" dirty="0"/>
              <a:t> Κλιματική Αλλαγή</a:t>
            </a:r>
          </a:p>
          <a:p>
            <a:pPr marL="171450" indent="-171450">
              <a:spcAft>
                <a:spcPts val="600"/>
              </a:spcAft>
              <a:buFont typeface="Wingdings" panose="05000000000000000000" pitchFamily="2" charset="2"/>
              <a:buChar char="§"/>
            </a:pPr>
            <a:r>
              <a:rPr lang="el-GR" sz="1250" u="sng" dirty="0"/>
              <a:t>Περιορισμοί</a:t>
            </a:r>
            <a:r>
              <a:rPr lang="en-US" sz="1250" dirty="0"/>
              <a:t>: </a:t>
            </a:r>
            <a:r>
              <a:rPr lang="el-GR" sz="1250" dirty="0"/>
              <a:t>μείωση παραγωγής και ανταγωνιστικότητας των αγροτικών προϊόντων</a:t>
            </a:r>
          </a:p>
          <a:p>
            <a:pPr marL="171450" indent="-171450">
              <a:spcAft>
                <a:spcPts val="600"/>
              </a:spcAft>
              <a:buFont typeface="Wingdings" panose="05000000000000000000" pitchFamily="2" charset="2"/>
              <a:buChar char="§"/>
            </a:pPr>
            <a:r>
              <a:rPr lang="el-GR" sz="1250" u="sng" dirty="0"/>
              <a:t>Ανάγκη</a:t>
            </a:r>
            <a:r>
              <a:rPr lang="en-US" sz="1250" dirty="0"/>
              <a:t>: </a:t>
            </a:r>
            <a:r>
              <a:rPr lang="el-GR" sz="1250" dirty="0"/>
              <a:t>ανάπτυξη καινοτόμων στρατηγικών διαχείρισης των καλλιεργειών</a:t>
            </a:r>
            <a:r>
              <a:rPr lang="en-US" sz="1250" dirty="0"/>
              <a:t> </a:t>
            </a:r>
            <a:r>
              <a:rPr lang="el-GR" sz="1250" dirty="0"/>
              <a:t>με στόχο τη διασφάλιση της βιωσιμότητας του ελληνικού αγροτικού τομέα</a:t>
            </a:r>
          </a:p>
          <a:p>
            <a:pPr marL="171450" indent="-171450">
              <a:spcAft>
                <a:spcPts val="600"/>
              </a:spcAft>
              <a:buFont typeface="Wingdings" panose="05000000000000000000" pitchFamily="2" charset="2"/>
              <a:buChar char="§"/>
            </a:pPr>
            <a:endParaRPr lang="el-GR" sz="1250" dirty="0"/>
          </a:p>
        </p:txBody>
      </p:sp>
      <p:sp>
        <p:nvSpPr>
          <p:cNvPr id="18" name="Freeform 54">
            <a:extLst>
              <a:ext uri="{FF2B5EF4-FFF2-40B4-BE49-F238E27FC236}">
                <a16:creationId xmlns:a16="http://schemas.microsoft.com/office/drawing/2014/main" id="{1014351F-D443-C153-1737-FBAF02DB4B8C}"/>
              </a:ext>
            </a:extLst>
          </p:cNvPr>
          <p:cNvSpPr>
            <a:spLocks/>
          </p:cNvSpPr>
          <p:nvPr/>
        </p:nvSpPr>
        <p:spPr bwMode="auto">
          <a:xfrm>
            <a:off x="9046764" y="2563743"/>
            <a:ext cx="2552570" cy="4031941"/>
          </a:xfrm>
          <a:custGeom>
            <a:avLst/>
            <a:gdLst>
              <a:gd name="T0" fmla="*/ 3019 w 3019"/>
              <a:gd name="T1" fmla="*/ 0 h 4697"/>
              <a:gd name="T2" fmla="*/ 1479 w 3019"/>
              <a:gd name="T3" fmla="*/ 171 h 4697"/>
              <a:gd name="T4" fmla="*/ 23 w 3019"/>
              <a:gd name="T5" fmla="*/ 0 h 4697"/>
              <a:gd name="T6" fmla="*/ 0 w 3019"/>
              <a:gd name="T7" fmla="*/ 4697 h 4697"/>
              <a:gd name="T8" fmla="*/ 3019 w 3019"/>
              <a:gd name="T9" fmla="*/ 4697 h 4697"/>
              <a:gd name="T10" fmla="*/ 3019 w 3019"/>
              <a:gd name="T11" fmla="*/ 0 h 4697"/>
            </a:gdLst>
            <a:ahLst/>
            <a:cxnLst>
              <a:cxn ang="0">
                <a:pos x="T0" y="T1"/>
              </a:cxn>
              <a:cxn ang="0">
                <a:pos x="T2" y="T3"/>
              </a:cxn>
              <a:cxn ang="0">
                <a:pos x="T4" y="T5"/>
              </a:cxn>
              <a:cxn ang="0">
                <a:pos x="T6" y="T7"/>
              </a:cxn>
              <a:cxn ang="0">
                <a:pos x="T8" y="T9"/>
              </a:cxn>
              <a:cxn ang="0">
                <a:pos x="T10" y="T11"/>
              </a:cxn>
            </a:cxnLst>
            <a:rect l="0" t="0" r="r" b="b"/>
            <a:pathLst>
              <a:path w="3019" h="4697">
                <a:moveTo>
                  <a:pt x="3019" y="0"/>
                </a:moveTo>
                <a:lnTo>
                  <a:pt x="1479" y="171"/>
                </a:lnTo>
                <a:lnTo>
                  <a:pt x="23" y="0"/>
                </a:lnTo>
                <a:lnTo>
                  <a:pt x="0" y="4697"/>
                </a:lnTo>
                <a:lnTo>
                  <a:pt x="3019" y="4697"/>
                </a:lnTo>
                <a:lnTo>
                  <a:pt x="3019" y="0"/>
                </a:lnTo>
                <a:close/>
              </a:path>
            </a:pathLst>
          </a:custGeom>
          <a:solidFill>
            <a:srgbClr val="F3F5F7"/>
          </a:solidFill>
          <a:ln>
            <a:noFill/>
          </a:ln>
        </p:spPr>
        <p:txBody>
          <a:bodyPr vert="horz" wrap="square" lIns="91440" tIns="45720" rIns="91440" bIns="45720" numCol="1" anchor="t" anchorCtr="0" compatLnSpc="1">
            <a:prstTxWarp prst="textNoShape">
              <a:avLst/>
            </a:prstTxWarp>
          </a:bodyPr>
          <a:lstStyle/>
          <a:p>
            <a:pPr algn="ctr" defTabSz="1219170">
              <a:buClr>
                <a:srgbClr val="000000"/>
              </a:buClr>
              <a:defRPr/>
            </a:pPr>
            <a:endParaRPr lang="en-IN" sz="1600" kern="0" dirty="0">
              <a:solidFill>
                <a:srgbClr val="000000"/>
              </a:solidFill>
              <a:latin typeface="Lora" pitchFamily="2" charset="0"/>
              <a:cs typeface="Arial"/>
              <a:sym typeface="Arial"/>
            </a:endParaRPr>
          </a:p>
        </p:txBody>
      </p:sp>
      <p:sp>
        <p:nvSpPr>
          <p:cNvPr id="19" name="Freeform 54">
            <a:extLst>
              <a:ext uri="{FF2B5EF4-FFF2-40B4-BE49-F238E27FC236}">
                <a16:creationId xmlns:a16="http://schemas.microsoft.com/office/drawing/2014/main" id="{76294AA3-7D9C-0F54-A14D-71A6EA9EEB87}"/>
              </a:ext>
            </a:extLst>
          </p:cNvPr>
          <p:cNvSpPr>
            <a:spLocks/>
          </p:cNvSpPr>
          <p:nvPr/>
        </p:nvSpPr>
        <p:spPr bwMode="auto">
          <a:xfrm>
            <a:off x="6243252" y="2563744"/>
            <a:ext cx="2552570" cy="4031941"/>
          </a:xfrm>
          <a:custGeom>
            <a:avLst/>
            <a:gdLst>
              <a:gd name="T0" fmla="*/ 3019 w 3019"/>
              <a:gd name="T1" fmla="*/ 0 h 4697"/>
              <a:gd name="T2" fmla="*/ 1479 w 3019"/>
              <a:gd name="T3" fmla="*/ 171 h 4697"/>
              <a:gd name="T4" fmla="*/ 23 w 3019"/>
              <a:gd name="T5" fmla="*/ 0 h 4697"/>
              <a:gd name="T6" fmla="*/ 0 w 3019"/>
              <a:gd name="T7" fmla="*/ 4697 h 4697"/>
              <a:gd name="T8" fmla="*/ 3019 w 3019"/>
              <a:gd name="T9" fmla="*/ 4697 h 4697"/>
              <a:gd name="T10" fmla="*/ 3019 w 3019"/>
              <a:gd name="T11" fmla="*/ 0 h 4697"/>
            </a:gdLst>
            <a:ahLst/>
            <a:cxnLst>
              <a:cxn ang="0">
                <a:pos x="T0" y="T1"/>
              </a:cxn>
              <a:cxn ang="0">
                <a:pos x="T2" y="T3"/>
              </a:cxn>
              <a:cxn ang="0">
                <a:pos x="T4" y="T5"/>
              </a:cxn>
              <a:cxn ang="0">
                <a:pos x="T6" y="T7"/>
              </a:cxn>
              <a:cxn ang="0">
                <a:pos x="T8" y="T9"/>
              </a:cxn>
              <a:cxn ang="0">
                <a:pos x="T10" y="T11"/>
              </a:cxn>
            </a:cxnLst>
            <a:rect l="0" t="0" r="r" b="b"/>
            <a:pathLst>
              <a:path w="3019" h="4697">
                <a:moveTo>
                  <a:pt x="3019" y="0"/>
                </a:moveTo>
                <a:lnTo>
                  <a:pt x="1479" y="171"/>
                </a:lnTo>
                <a:lnTo>
                  <a:pt x="23" y="0"/>
                </a:lnTo>
                <a:lnTo>
                  <a:pt x="0" y="4697"/>
                </a:lnTo>
                <a:lnTo>
                  <a:pt x="3019" y="4697"/>
                </a:lnTo>
                <a:lnTo>
                  <a:pt x="3019" y="0"/>
                </a:lnTo>
                <a:close/>
              </a:path>
            </a:pathLst>
          </a:custGeom>
          <a:solidFill>
            <a:srgbClr val="F3F5F7"/>
          </a:solidFill>
          <a:ln>
            <a:noFill/>
          </a:ln>
        </p:spPr>
        <p:txBody>
          <a:bodyPr vert="horz" wrap="square" lIns="91440" tIns="45720" rIns="91440" bIns="45720" numCol="1" anchor="t" anchorCtr="0" compatLnSpc="1">
            <a:prstTxWarp prst="textNoShape">
              <a:avLst/>
            </a:prstTxWarp>
          </a:bodyPr>
          <a:lstStyle/>
          <a:p>
            <a:pPr algn="ctr" defTabSz="1219170">
              <a:buClr>
                <a:srgbClr val="000000"/>
              </a:buClr>
              <a:defRPr/>
            </a:pPr>
            <a:endParaRPr lang="en-IN" sz="1600" kern="0" dirty="0">
              <a:solidFill>
                <a:srgbClr val="000000"/>
              </a:solidFill>
              <a:latin typeface="Lora" pitchFamily="2" charset="0"/>
              <a:cs typeface="Arial"/>
              <a:sym typeface="Arial"/>
            </a:endParaRPr>
          </a:p>
        </p:txBody>
      </p:sp>
      <p:sp>
        <p:nvSpPr>
          <p:cNvPr id="15" name="TextBox 14">
            <a:extLst>
              <a:ext uri="{FF2B5EF4-FFF2-40B4-BE49-F238E27FC236}">
                <a16:creationId xmlns:a16="http://schemas.microsoft.com/office/drawing/2014/main" id="{A1872C8F-71C5-7866-5F1A-9A30E6D0D1F4}"/>
              </a:ext>
            </a:extLst>
          </p:cNvPr>
          <p:cNvSpPr txBox="1"/>
          <p:nvPr/>
        </p:nvSpPr>
        <p:spPr>
          <a:xfrm>
            <a:off x="6267448" y="2794644"/>
            <a:ext cx="2520001" cy="3801041"/>
          </a:xfrm>
          <a:prstGeom prst="rect">
            <a:avLst/>
          </a:prstGeom>
          <a:solidFill>
            <a:srgbClr val="F3F5F7"/>
          </a:solidFill>
        </p:spPr>
        <p:txBody>
          <a:bodyPr wrap="square" rtlCol="0">
            <a:spAutoFit/>
          </a:bodyPr>
          <a:lstStyle/>
          <a:p>
            <a:pPr marL="171450" indent="-171450">
              <a:spcAft>
                <a:spcPts val="600"/>
              </a:spcAft>
              <a:buFont typeface="Wingdings" panose="05000000000000000000" pitchFamily="2" charset="2"/>
              <a:buChar char="§"/>
            </a:pPr>
            <a:r>
              <a:rPr lang="el-GR" sz="1250" b="1" dirty="0"/>
              <a:t>Αυξανόμενη ζήτηση για επιστήμονες που ειδικεύονται στους τομείς άμβλυνσης των επιπτώσεων της κλιματικής και ενεργειακής κρίσης</a:t>
            </a:r>
          </a:p>
          <a:p>
            <a:pPr marL="171450" indent="-171450">
              <a:spcAft>
                <a:spcPts val="600"/>
              </a:spcAft>
              <a:buFont typeface="Wingdings" panose="05000000000000000000" pitchFamily="2" charset="2"/>
              <a:buChar char="§"/>
            </a:pPr>
            <a:r>
              <a:rPr lang="el-GR" sz="1250" b="1" dirty="0"/>
              <a:t>Έλλειμα στην εκπαίδευση και ανάπτυξη της έρευνας στα Μεσογειακά Συστήματα Αγροτικής Παραγωγής </a:t>
            </a:r>
          </a:p>
          <a:p>
            <a:pPr marL="171450" indent="-171450">
              <a:spcAft>
                <a:spcPts val="600"/>
              </a:spcAft>
              <a:buFont typeface="Wingdings" panose="05000000000000000000" pitchFamily="2" charset="2"/>
              <a:buChar char="§"/>
            </a:pPr>
            <a:r>
              <a:rPr lang="el-GR" sz="1250" u="sng" dirty="0"/>
              <a:t>Πυλώνες εκπαίδευσης</a:t>
            </a:r>
            <a:r>
              <a:rPr lang="en-US" sz="1250" dirty="0"/>
              <a:t>:</a:t>
            </a:r>
            <a:r>
              <a:rPr lang="en-US" sz="1250" b="1" dirty="0"/>
              <a:t> </a:t>
            </a:r>
            <a:endParaRPr lang="el-GR" sz="1250" b="1" dirty="0"/>
          </a:p>
          <a:p>
            <a:pPr marL="355600" lvl="1" indent="-177800">
              <a:spcAft>
                <a:spcPts val="200"/>
              </a:spcAft>
              <a:buFont typeface="+mj-lt"/>
              <a:buAutoNum type="arabicPeriod"/>
            </a:pPr>
            <a:r>
              <a:rPr lang="el-GR" sz="1200" dirty="0"/>
              <a:t>αξιοποίηση του πλούτου της Μεσογείου</a:t>
            </a:r>
          </a:p>
          <a:p>
            <a:pPr marL="355600" lvl="1" indent="-177800">
              <a:spcAft>
                <a:spcPts val="200"/>
              </a:spcAft>
              <a:buFont typeface="+mj-lt"/>
              <a:buAutoNum type="arabicPeriod"/>
            </a:pPr>
            <a:r>
              <a:rPr lang="el-GR" sz="1200" dirty="0"/>
              <a:t>ανθεκτικότητα της γεωργίας στην κλιματική αλλαγή</a:t>
            </a:r>
          </a:p>
          <a:p>
            <a:pPr marL="355600" lvl="1" indent="-177800">
              <a:spcAft>
                <a:spcPts val="200"/>
              </a:spcAft>
              <a:buFont typeface="+mj-lt"/>
              <a:buAutoNum type="arabicPeriod"/>
            </a:pPr>
            <a:r>
              <a:rPr lang="el-GR" sz="1200" dirty="0"/>
              <a:t>ενίσχυση της </a:t>
            </a:r>
            <a:r>
              <a:rPr lang="el-GR" sz="1200" dirty="0" err="1"/>
              <a:t>αειφορίας</a:t>
            </a:r>
            <a:r>
              <a:rPr lang="el-GR" sz="1200" dirty="0"/>
              <a:t> των συστημάτων παραγωγής</a:t>
            </a:r>
          </a:p>
          <a:p>
            <a:pPr marL="355600" lvl="1" indent="-177800">
              <a:spcAft>
                <a:spcPts val="200"/>
              </a:spcAft>
              <a:buFont typeface="+mj-lt"/>
              <a:buAutoNum type="arabicPeriod"/>
            </a:pPr>
            <a:r>
              <a:rPr lang="el-GR" sz="1200" dirty="0"/>
              <a:t>παραγωγή προϊόντων υψηλής προστιθέμενης αξίας</a:t>
            </a:r>
            <a:endParaRPr lang="el-GR" sz="1250" dirty="0"/>
          </a:p>
        </p:txBody>
      </p:sp>
      <p:sp>
        <p:nvSpPr>
          <p:cNvPr id="16" name="TextBox 15">
            <a:extLst>
              <a:ext uri="{FF2B5EF4-FFF2-40B4-BE49-F238E27FC236}">
                <a16:creationId xmlns:a16="http://schemas.microsoft.com/office/drawing/2014/main" id="{420810C2-9C81-97AF-2E2B-44A7A5F7AD4A}"/>
              </a:ext>
            </a:extLst>
          </p:cNvPr>
          <p:cNvSpPr txBox="1"/>
          <p:nvPr/>
        </p:nvSpPr>
        <p:spPr>
          <a:xfrm>
            <a:off x="9077069" y="2814779"/>
            <a:ext cx="2520001" cy="3323987"/>
          </a:xfrm>
          <a:prstGeom prst="rect">
            <a:avLst/>
          </a:prstGeom>
          <a:solidFill>
            <a:srgbClr val="F3F5F7"/>
          </a:solidFill>
        </p:spPr>
        <p:txBody>
          <a:bodyPr wrap="square" rtlCol="0">
            <a:spAutoFit/>
          </a:bodyPr>
          <a:lstStyle/>
          <a:p>
            <a:pPr marL="171450" indent="-171450">
              <a:spcAft>
                <a:spcPts val="600"/>
              </a:spcAft>
              <a:buFont typeface="Wingdings" panose="05000000000000000000" pitchFamily="2" charset="2"/>
              <a:buChar char="§"/>
            </a:pPr>
            <a:r>
              <a:rPr lang="el-GR" sz="1250" b="1" dirty="0"/>
              <a:t>Δημιουργία ειδικευμένου επιστημονικού δυναμικού με κατάρτιση σε καινοτόμες τεχνολογίες που προσφέρουν λύσεις στον </a:t>
            </a:r>
            <a:r>
              <a:rPr lang="el-GR" sz="1250" b="1" dirty="0" err="1"/>
              <a:t>αγροδιατροφικό</a:t>
            </a:r>
            <a:r>
              <a:rPr lang="el-GR" sz="1250" b="1" dirty="0"/>
              <a:t> τομέα</a:t>
            </a:r>
            <a:endParaRPr lang="el-GR" sz="1250" dirty="0"/>
          </a:p>
          <a:p>
            <a:pPr marL="171450" indent="-171450">
              <a:spcAft>
                <a:spcPts val="600"/>
              </a:spcAft>
              <a:buFont typeface="Wingdings" panose="05000000000000000000" pitchFamily="2" charset="2"/>
              <a:buChar char="§"/>
            </a:pPr>
            <a:r>
              <a:rPr lang="el-GR" sz="1250" dirty="0"/>
              <a:t>Ανάπτυξη εγχώριας τεχνογνωσίας για προσαρμογή της αγροτικής επιχειρηματικότητας στο μεσογειακό γίγνεσθαι</a:t>
            </a:r>
          </a:p>
          <a:p>
            <a:pPr marL="171450" indent="-171450">
              <a:spcAft>
                <a:spcPts val="600"/>
              </a:spcAft>
              <a:buFont typeface="Wingdings" panose="05000000000000000000" pitchFamily="2" charset="2"/>
              <a:buChar char="§"/>
            </a:pPr>
            <a:r>
              <a:rPr lang="el-GR" sz="1250" u="sng" dirty="0"/>
              <a:t>Στόχος</a:t>
            </a:r>
            <a:r>
              <a:rPr lang="en-US" sz="1250" dirty="0"/>
              <a:t>: </a:t>
            </a:r>
            <a:r>
              <a:rPr lang="el-GR" sz="1250" dirty="0"/>
              <a:t>ενίσχυση της βιωσιμότητας του </a:t>
            </a:r>
            <a:r>
              <a:rPr lang="el-GR" sz="1250" dirty="0" err="1"/>
              <a:t>αγροδιατροφικού</a:t>
            </a:r>
            <a:r>
              <a:rPr lang="el-GR" sz="1250" dirty="0"/>
              <a:t> τομέα και της ανταγωνιστικότητας των ελληνικών προϊόντων</a:t>
            </a:r>
            <a:endParaRPr lang="el-GR" sz="1200" dirty="0"/>
          </a:p>
        </p:txBody>
      </p:sp>
      <p:sp>
        <p:nvSpPr>
          <p:cNvPr id="20" name="Freeform 54">
            <a:extLst>
              <a:ext uri="{FF2B5EF4-FFF2-40B4-BE49-F238E27FC236}">
                <a16:creationId xmlns:a16="http://schemas.microsoft.com/office/drawing/2014/main" id="{F9E2FCD1-1250-D414-4C47-B47E42FADC42}"/>
              </a:ext>
            </a:extLst>
          </p:cNvPr>
          <p:cNvSpPr>
            <a:spLocks/>
          </p:cNvSpPr>
          <p:nvPr/>
        </p:nvSpPr>
        <p:spPr bwMode="auto">
          <a:xfrm>
            <a:off x="3431848" y="2563742"/>
            <a:ext cx="2552570" cy="4031941"/>
          </a:xfrm>
          <a:custGeom>
            <a:avLst/>
            <a:gdLst>
              <a:gd name="T0" fmla="*/ 3019 w 3019"/>
              <a:gd name="T1" fmla="*/ 0 h 4697"/>
              <a:gd name="T2" fmla="*/ 1479 w 3019"/>
              <a:gd name="T3" fmla="*/ 171 h 4697"/>
              <a:gd name="T4" fmla="*/ 23 w 3019"/>
              <a:gd name="T5" fmla="*/ 0 h 4697"/>
              <a:gd name="T6" fmla="*/ 0 w 3019"/>
              <a:gd name="T7" fmla="*/ 4697 h 4697"/>
              <a:gd name="T8" fmla="*/ 3019 w 3019"/>
              <a:gd name="T9" fmla="*/ 4697 h 4697"/>
              <a:gd name="T10" fmla="*/ 3019 w 3019"/>
              <a:gd name="T11" fmla="*/ 0 h 4697"/>
            </a:gdLst>
            <a:ahLst/>
            <a:cxnLst>
              <a:cxn ang="0">
                <a:pos x="T0" y="T1"/>
              </a:cxn>
              <a:cxn ang="0">
                <a:pos x="T2" y="T3"/>
              </a:cxn>
              <a:cxn ang="0">
                <a:pos x="T4" y="T5"/>
              </a:cxn>
              <a:cxn ang="0">
                <a:pos x="T6" y="T7"/>
              </a:cxn>
              <a:cxn ang="0">
                <a:pos x="T8" y="T9"/>
              </a:cxn>
              <a:cxn ang="0">
                <a:pos x="T10" y="T11"/>
              </a:cxn>
            </a:cxnLst>
            <a:rect l="0" t="0" r="r" b="b"/>
            <a:pathLst>
              <a:path w="3019" h="4697">
                <a:moveTo>
                  <a:pt x="3019" y="0"/>
                </a:moveTo>
                <a:lnTo>
                  <a:pt x="1479" y="171"/>
                </a:lnTo>
                <a:lnTo>
                  <a:pt x="23" y="0"/>
                </a:lnTo>
                <a:lnTo>
                  <a:pt x="0" y="4697"/>
                </a:lnTo>
                <a:lnTo>
                  <a:pt x="3019" y="4697"/>
                </a:lnTo>
                <a:lnTo>
                  <a:pt x="3019" y="0"/>
                </a:lnTo>
                <a:close/>
              </a:path>
            </a:pathLst>
          </a:custGeom>
          <a:solidFill>
            <a:srgbClr val="F3F5F7"/>
          </a:solidFill>
          <a:ln>
            <a:noFill/>
          </a:ln>
        </p:spPr>
        <p:txBody>
          <a:bodyPr vert="horz" wrap="square" lIns="91440" tIns="45720" rIns="91440" bIns="45720" numCol="1" anchor="t" anchorCtr="0" compatLnSpc="1">
            <a:prstTxWarp prst="textNoShape">
              <a:avLst/>
            </a:prstTxWarp>
          </a:bodyPr>
          <a:lstStyle/>
          <a:p>
            <a:pPr algn="ctr" defTabSz="1219170">
              <a:buClr>
                <a:srgbClr val="000000"/>
              </a:buClr>
              <a:defRPr/>
            </a:pPr>
            <a:endParaRPr lang="en-IN" sz="1600" kern="0" dirty="0">
              <a:solidFill>
                <a:srgbClr val="000000"/>
              </a:solidFill>
              <a:latin typeface="Lora" pitchFamily="2" charset="0"/>
              <a:cs typeface="Arial"/>
              <a:sym typeface="Arial"/>
            </a:endParaRPr>
          </a:p>
        </p:txBody>
      </p:sp>
      <p:sp>
        <p:nvSpPr>
          <p:cNvPr id="14" name="TextBox 13">
            <a:extLst>
              <a:ext uri="{FF2B5EF4-FFF2-40B4-BE49-F238E27FC236}">
                <a16:creationId xmlns:a16="http://schemas.microsoft.com/office/drawing/2014/main" id="{0B94C2F4-F127-2785-DD38-CE62728F7B11}"/>
              </a:ext>
            </a:extLst>
          </p:cNvPr>
          <p:cNvSpPr txBox="1"/>
          <p:nvPr/>
        </p:nvSpPr>
        <p:spPr>
          <a:xfrm>
            <a:off x="3474513" y="2814779"/>
            <a:ext cx="2520001" cy="2246769"/>
          </a:xfrm>
          <a:prstGeom prst="rect">
            <a:avLst/>
          </a:prstGeom>
          <a:solidFill>
            <a:srgbClr val="F3F5F7"/>
          </a:solidFill>
        </p:spPr>
        <p:txBody>
          <a:bodyPr wrap="square" rtlCol="0">
            <a:spAutoFit/>
          </a:bodyPr>
          <a:lstStyle/>
          <a:p>
            <a:pPr marL="171450" indent="-171450">
              <a:spcAft>
                <a:spcPts val="600"/>
              </a:spcAft>
              <a:buFont typeface="Wingdings" panose="05000000000000000000" pitchFamily="2" charset="2"/>
              <a:buChar char="§"/>
            </a:pPr>
            <a:r>
              <a:rPr lang="el-GR" sz="1250" b="1" dirty="0"/>
              <a:t>Οι συνέπειες της κλιματικής αλλαγής αναμένεται να ενταθούν στη λεκάνη της Μεσογείου</a:t>
            </a:r>
          </a:p>
          <a:p>
            <a:pPr marL="171450" indent="-171450">
              <a:spcAft>
                <a:spcPts val="600"/>
              </a:spcAft>
              <a:buFont typeface="Wingdings" panose="05000000000000000000" pitchFamily="2" charset="2"/>
              <a:buChar char="§"/>
            </a:pPr>
            <a:r>
              <a:rPr lang="el-GR" sz="1250" u="sng" dirty="0"/>
              <a:t>Απειλή</a:t>
            </a:r>
            <a:r>
              <a:rPr lang="en-US" sz="1250" dirty="0"/>
              <a:t>: </a:t>
            </a:r>
            <a:r>
              <a:rPr lang="el-GR" sz="1250" dirty="0"/>
              <a:t>επισιτιστική ασφάλεια και επάρκεια</a:t>
            </a:r>
          </a:p>
          <a:p>
            <a:pPr marL="171450" indent="-171450">
              <a:spcAft>
                <a:spcPts val="600"/>
              </a:spcAft>
              <a:buFont typeface="Wingdings" panose="05000000000000000000" pitchFamily="2" charset="2"/>
              <a:buChar char="§"/>
            </a:pPr>
            <a:r>
              <a:rPr lang="el-GR" sz="1250" dirty="0"/>
              <a:t>Αποτύπωμα των συνεπειών της κλιματικής κρίσης στην αγροτική παραγωγή της Θεσσαλίας</a:t>
            </a:r>
          </a:p>
          <a:p>
            <a:pPr marL="171450" indent="-171450">
              <a:spcAft>
                <a:spcPts val="600"/>
              </a:spcAft>
              <a:buFont typeface="Wingdings" panose="05000000000000000000" pitchFamily="2" charset="2"/>
              <a:buChar char="§"/>
            </a:pPr>
            <a:endParaRPr lang="el-GR" sz="1250" dirty="0"/>
          </a:p>
        </p:txBody>
      </p:sp>
      <p:cxnSp>
        <p:nvCxnSpPr>
          <p:cNvPr id="22" name="Ευθύγραμμο βέλος σύνδεσης 21">
            <a:extLst>
              <a:ext uri="{FF2B5EF4-FFF2-40B4-BE49-F238E27FC236}">
                <a16:creationId xmlns:a16="http://schemas.microsoft.com/office/drawing/2014/main" id="{9769B2B5-8708-D1EB-93A9-91E136F8D193}"/>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9B3FE8B-A5B8-6B44-5A45-817261772785}"/>
              </a:ext>
            </a:extLst>
          </p:cNvPr>
          <p:cNvSpPr/>
          <p:nvPr/>
        </p:nvSpPr>
        <p:spPr>
          <a:xfrm>
            <a:off x="4784271" y="70518"/>
            <a:ext cx="2797628" cy="584775"/>
          </a:xfrm>
          <a:prstGeom prst="rect">
            <a:avLst/>
          </a:prstGeom>
          <a:solidFill>
            <a:schemeClr val="bg1"/>
          </a:solidFill>
        </p:spPr>
        <p:txBody>
          <a:bodyPr wrap="square">
            <a:spAutoFit/>
          </a:bodyPr>
          <a:lstStyle/>
          <a:p>
            <a:pPr algn="ctr" defTabSz="1219170">
              <a:buClr>
                <a:srgbClr val="000000"/>
              </a:buClr>
              <a:defRPr/>
            </a:pPr>
            <a:r>
              <a:rPr lang="en-IN" sz="3200" b="1" kern="0" dirty="0">
                <a:solidFill>
                  <a:srgbClr val="009999"/>
                </a:solidFill>
                <a:latin typeface="+mj-lt"/>
                <a:cs typeface="Arial" panose="020B0604020202020204" pitchFamily="34" charset="0"/>
                <a:sym typeface="Arial"/>
              </a:rPr>
              <a:t>Gap Analysis</a:t>
            </a:r>
          </a:p>
        </p:txBody>
      </p:sp>
      <p:sp>
        <p:nvSpPr>
          <p:cNvPr id="25" name="TextBox 24">
            <a:extLst>
              <a:ext uri="{FF2B5EF4-FFF2-40B4-BE49-F238E27FC236}">
                <a16:creationId xmlns:a16="http://schemas.microsoft.com/office/drawing/2014/main" id="{EF05CFB9-9065-EB38-3AE3-7FC5B0D2F54B}"/>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1.</a:t>
            </a:r>
          </a:p>
        </p:txBody>
      </p:sp>
    </p:spTree>
    <p:extLst>
      <p:ext uri="{BB962C8B-B14F-4D97-AF65-F5344CB8AC3E}">
        <p14:creationId xmlns:p14="http://schemas.microsoft.com/office/powerpoint/2010/main" val="2157123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18BD3F3-CAC4-59CD-9747-98CD12B75D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93" t="26349" r="33482" b="20476"/>
          <a:stretch/>
        </p:blipFill>
        <p:spPr bwMode="auto">
          <a:xfrm>
            <a:off x="4283521" y="1820135"/>
            <a:ext cx="3450775" cy="31159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EA0DE82-5AF7-AC0F-812E-F17D129572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214" t="15397" r="4910" b="9667"/>
          <a:stretch/>
        </p:blipFill>
        <p:spPr bwMode="auto">
          <a:xfrm>
            <a:off x="11843665" y="761999"/>
            <a:ext cx="228595" cy="5900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873A3B0-49D3-A258-2464-3530EB922F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2" t="15397" r="93317" b="9667"/>
          <a:stretch/>
        </p:blipFill>
        <p:spPr bwMode="auto">
          <a:xfrm>
            <a:off x="133334" y="761998"/>
            <a:ext cx="258546" cy="59000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F6675E-DBC7-3AAC-5F5B-A30CDFABA409}"/>
              </a:ext>
            </a:extLst>
          </p:cNvPr>
          <p:cNvSpPr txBox="1"/>
          <p:nvPr/>
        </p:nvSpPr>
        <p:spPr>
          <a:xfrm>
            <a:off x="296624" y="761999"/>
            <a:ext cx="4057657" cy="2616101"/>
          </a:xfrm>
          <a:prstGeom prst="rect">
            <a:avLst/>
          </a:prstGeom>
          <a:noFill/>
        </p:spPr>
        <p:txBody>
          <a:bodyPr wrap="square" rtlCol="0">
            <a:spAutoFit/>
          </a:bodyPr>
          <a:lstStyle/>
          <a:p>
            <a:pPr>
              <a:spcAft>
                <a:spcPts val="800"/>
              </a:spcAft>
            </a:pPr>
            <a:r>
              <a:rPr lang="en-US" sz="2400" dirty="0">
                <a:solidFill>
                  <a:srgbClr val="78B832"/>
                </a:solidFill>
              </a:rPr>
              <a:t>Strengths</a:t>
            </a:r>
          </a:p>
          <a:p>
            <a:pPr marL="174625" indent="-174625">
              <a:spcAft>
                <a:spcPts val="400"/>
              </a:spcAft>
              <a:buFont typeface="Wingdings" panose="05000000000000000000" pitchFamily="2" charset="2"/>
              <a:buChar char="§"/>
            </a:pPr>
            <a:r>
              <a:rPr lang="el-GR" sz="1500" dirty="0"/>
              <a:t>Μοναδικό ΠΜΣ που θεραπεύει το συγκεκριμένο γνωστικό πεδίο</a:t>
            </a:r>
          </a:p>
          <a:p>
            <a:pPr marL="174625" indent="-174625">
              <a:spcAft>
                <a:spcPts val="400"/>
              </a:spcAft>
              <a:buFont typeface="Wingdings" panose="05000000000000000000" pitchFamily="2" charset="2"/>
              <a:buChar char="§"/>
            </a:pPr>
            <a:r>
              <a:rPr lang="el-GR" sz="1500" dirty="0"/>
              <a:t>Υβριδικό σύστημα διδασκαλίας</a:t>
            </a:r>
          </a:p>
          <a:p>
            <a:pPr marL="174625" indent="-174625">
              <a:spcAft>
                <a:spcPts val="400"/>
              </a:spcAft>
              <a:buFont typeface="Wingdings" panose="05000000000000000000" pitchFamily="2" charset="2"/>
              <a:buChar char="§"/>
            </a:pPr>
            <a:r>
              <a:rPr lang="el-GR" sz="1500" dirty="0"/>
              <a:t>Εξειδικευμένο Διδακτικό προσωπικό</a:t>
            </a:r>
            <a:endParaRPr lang="en-US" sz="1500" dirty="0"/>
          </a:p>
          <a:p>
            <a:pPr marL="174625" indent="-174625">
              <a:spcAft>
                <a:spcPts val="400"/>
              </a:spcAft>
              <a:buFont typeface="Wingdings" panose="05000000000000000000" pitchFamily="2" charset="2"/>
              <a:buChar char="§"/>
            </a:pPr>
            <a:r>
              <a:rPr lang="el-GR" sz="1500" dirty="0"/>
              <a:t>Έδρα του ΠΜΣ στην καρδιά της εγχώριας αγροτικής παραγωγής</a:t>
            </a:r>
            <a:endParaRPr lang="en-US" sz="1500" dirty="0"/>
          </a:p>
          <a:p>
            <a:pPr marL="174625" indent="-174625">
              <a:spcAft>
                <a:spcPts val="400"/>
              </a:spcAft>
              <a:buFont typeface="Wingdings" panose="05000000000000000000" pitchFamily="2" charset="2"/>
              <a:buChar char="§"/>
            </a:pPr>
            <a:r>
              <a:rPr lang="el-GR" sz="1500" dirty="0"/>
              <a:t>Προσφέρεται από Τμήμα που έχει εδραιώσει τη θέση του στον ακαδημαϊκό χάρτη της χώρας</a:t>
            </a:r>
          </a:p>
        </p:txBody>
      </p:sp>
      <p:sp>
        <p:nvSpPr>
          <p:cNvPr id="8" name="TextBox 7">
            <a:extLst>
              <a:ext uri="{FF2B5EF4-FFF2-40B4-BE49-F238E27FC236}">
                <a16:creationId xmlns:a16="http://schemas.microsoft.com/office/drawing/2014/main" id="{23787125-647E-8739-2EF5-D3F94BA38C41}"/>
              </a:ext>
            </a:extLst>
          </p:cNvPr>
          <p:cNvSpPr txBox="1"/>
          <p:nvPr/>
        </p:nvSpPr>
        <p:spPr>
          <a:xfrm>
            <a:off x="296623" y="3435090"/>
            <a:ext cx="4057657" cy="2564805"/>
          </a:xfrm>
          <a:prstGeom prst="rect">
            <a:avLst/>
          </a:prstGeom>
          <a:noFill/>
        </p:spPr>
        <p:txBody>
          <a:bodyPr wrap="square" rtlCol="0">
            <a:spAutoFit/>
          </a:bodyPr>
          <a:lstStyle/>
          <a:p>
            <a:pPr>
              <a:spcAft>
                <a:spcPts val="800"/>
              </a:spcAft>
            </a:pPr>
            <a:r>
              <a:rPr lang="en-US" sz="2400" dirty="0">
                <a:solidFill>
                  <a:srgbClr val="FF7171"/>
                </a:solidFill>
              </a:rPr>
              <a:t>Threats</a:t>
            </a:r>
          </a:p>
          <a:p>
            <a:pPr marL="174625" indent="-174625">
              <a:spcAft>
                <a:spcPts val="600"/>
              </a:spcAft>
              <a:buFont typeface="Wingdings" panose="05000000000000000000" pitchFamily="2" charset="2"/>
              <a:buChar char="§"/>
            </a:pPr>
            <a:r>
              <a:rPr lang="el-GR" sz="1500" dirty="0"/>
              <a:t>Μικρή εισροή φοιτητών λόγω κτήσης ενιαίου και αδιάσπαστου τίτλου σπουδών μεταπτυχιακού επιπέδου </a:t>
            </a:r>
          </a:p>
          <a:p>
            <a:pPr marL="174625" indent="-174625">
              <a:spcAft>
                <a:spcPts val="600"/>
              </a:spcAft>
              <a:buFont typeface="Wingdings" panose="05000000000000000000" pitchFamily="2" charset="2"/>
              <a:buChar char="§"/>
            </a:pPr>
            <a:r>
              <a:rPr lang="el-GR" sz="1500" dirty="0"/>
              <a:t>Μειωμένη ελκυστικότητα λόγω διδάκτρων</a:t>
            </a:r>
          </a:p>
          <a:p>
            <a:pPr marL="174625" indent="-174625">
              <a:spcAft>
                <a:spcPts val="600"/>
              </a:spcAft>
              <a:buFont typeface="Wingdings" panose="05000000000000000000" pitchFamily="2" charset="2"/>
              <a:buChar char="§"/>
            </a:pPr>
            <a:r>
              <a:rPr lang="el-GR" sz="1500" dirty="0"/>
              <a:t>Πιθανότητας μείωσης της ανταγωνιστικότητας του ΠΜΣ λόγω ίδρυσης νέων σχετικών ΠΜΣ από δημόσια ή/και ιδιωτικά Πανεπιστήμια με έδρα σε μεγάλα αστικά κέντρα</a:t>
            </a:r>
          </a:p>
        </p:txBody>
      </p:sp>
      <p:sp>
        <p:nvSpPr>
          <p:cNvPr id="9" name="TextBox 8">
            <a:extLst>
              <a:ext uri="{FF2B5EF4-FFF2-40B4-BE49-F238E27FC236}">
                <a16:creationId xmlns:a16="http://schemas.microsoft.com/office/drawing/2014/main" id="{B968116C-CC3B-391B-BB60-D88B785088F5}"/>
              </a:ext>
            </a:extLst>
          </p:cNvPr>
          <p:cNvSpPr txBox="1"/>
          <p:nvPr/>
        </p:nvSpPr>
        <p:spPr>
          <a:xfrm>
            <a:off x="7620000" y="761999"/>
            <a:ext cx="4288971" cy="1359346"/>
          </a:xfrm>
          <a:prstGeom prst="rect">
            <a:avLst/>
          </a:prstGeom>
          <a:noFill/>
        </p:spPr>
        <p:txBody>
          <a:bodyPr wrap="square" rtlCol="0">
            <a:spAutoFit/>
          </a:bodyPr>
          <a:lstStyle/>
          <a:p>
            <a:pPr>
              <a:spcAft>
                <a:spcPts val="800"/>
              </a:spcAft>
            </a:pPr>
            <a:r>
              <a:rPr lang="en-US" sz="2400" dirty="0">
                <a:solidFill>
                  <a:srgbClr val="747EA8"/>
                </a:solidFill>
              </a:rPr>
              <a:t>Weaknesses</a:t>
            </a:r>
          </a:p>
          <a:p>
            <a:pPr marL="174625" indent="-174625">
              <a:spcAft>
                <a:spcPts val="400"/>
              </a:spcAft>
              <a:buFont typeface="Wingdings" panose="05000000000000000000" pitchFamily="2" charset="2"/>
              <a:buChar char="§"/>
            </a:pPr>
            <a:r>
              <a:rPr lang="el-GR" sz="1500" dirty="0"/>
              <a:t>Έλλειψη σύγχρονου εξοπλισμού </a:t>
            </a:r>
          </a:p>
          <a:p>
            <a:pPr marL="174625" indent="-174625">
              <a:spcAft>
                <a:spcPts val="400"/>
              </a:spcAft>
              <a:buFont typeface="Wingdings" panose="05000000000000000000" pitchFamily="2" charset="2"/>
              <a:buChar char="§"/>
            </a:pPr>
            <a:r>
              <a:rPr lang="el-GR" sz="1500" dirty="0"/>
              <a:t>Ύπαρξη διδάκτρων</a:t>
            </a:r>
          </a:p>
          <a:p>
            <a:pPr marL="174625" indent="-174625">
              <a:spcAft>
                <a:spcPts val="400"/>
              </a:spcAft>
              <a:buFont typeface="Wingdings" panose="05000000000000000000" pitchFamily="2" charset="2"/>
              <a:buChar char="§"/>
            </a:pPr>
            <a:r>
              <a:rPr lang="el-GR" sz="1500" dirty="0"/>
              <a:t>Περιορισμένος αριθμός διδασκόντων</a:t>
            </a:r>
          </a:p>
        </p:txBody>
      </p:sp>
      <p:sp>
        <p:nvSpPr>
          <p:cNvPr id="10" name="TextBox 9">
            <a:extLst>
              <a:ext uri="{FF2B5EF4-FFF2-40B4-BE49-F238E27FC236}">
                <a16:creationId xmlns:a16="http://schemas.microsoft.com/office/drawing/2014/main" id="{1DAB1736-C65B-DD52-6F74-EA91F17435C2}"/>
              </a:ext>
            </a:extLst>
          </p:cNvPr>
          <p:cNvSpPr txBox="1"/>
          <p:nvPr/>
        </p:nvSpPr>
        <p:spPr>
          <a:xfrm>
            <a:off x="7620001" y="3369766"/>
            <a:ext cx="4452259" cy="3488134"/>
          </a:xfrm>
          <a:prstGeom prst="rect">
            <a:avLst/>
          </a:prstGeom>
          <a:noFill/>
        </p:spPr>
        <p:txBody>
          <a:bodyPr wrap="square" rtlCol="0">
            <a:spAutoFit/>
          </a:bodyPr>
          <a:lstStyle/>
          <a:p>
            <a:pPr>
              <a:spcAft>
                <a:spcPts val="800"/>
              </a:spcAft>
            </a:pPr>
            <a:r>
              <a:rPr lang="en-US" sz="2400" dirty="0">
                <a:solidFill>
                  <a:srgbClr val="007976"/>
                </a:solidFill>
              </a:rPr>
              <a:t>Opportunities</a:t>
            </a:r>
          </a:p>
          <a:p>
            <a:pPr marL="174625" indent="-174625">
              <a:spcAft>
                <a:spcPts val="400"/>
              </a:spcAft>
              <a:buFont typeface="Wingdings" panose="05000000000000000000" pitchFamily="2" charset="2"/>
              <a:buChar char="§"/>
            </a:pPr>
            <a:r>
              <a:rPr lang="el-GR" sz="1500" dirty="0"/>
              <a:t>Ανάγκη δημιουργίας του ΠΜΣ για ενίσχυση της ανταγωνιστικότητας του εγχώριου </a:t>
            </a:r>
            <a:r>
              <a:rPr lang="el-GR" sz="1500" dirty="0" err="1"/>
              <a:t>αγροδιατροφικού</a:t>
            </a:r>
            <a:r>
              <a:rPr lang="el-GR" sz="1500" dirty="0"/>
              <a:t> τομέα</a:t>
            </a:r>
          </a:p>
          <a:p>
            <a:pPr marL="174625" indent="-174625">
              <a:spcAft>
                <a:spcPts val="400"/>
              </a:spcAft>
              <a:buFont typeface="Wingdings" panose="05000000000000000000" pitchFamily="2" charset="2"/>
              <a:buChar char="§"/>
            </a:pPr>
            <a:r>
              <a:rPr lang="el-GR" sz="1500" dirty="0"/>
              <a:t>Αυξανόμενη ζήτηση για επιστημονικό δυναμικό με ειδίκευση στην ανάπτυξη καινοτόμων στρατηγικών διαχείρισης των καλλιεργειών, ιδιαίτερα ενόψει της απειλής της κλιματικής κρίσης</a:t>
            </a:r>
          </a:p>
          <a:p>
            <a:pPr marL="174625" indent="-174625">
              <a:spcAft>
                <a:spcPts val="400"/>
              </a:spcAft>
              <a:buFont typeface="Wingdings" panose="05000000000000000000" pitchFamily="2" charset="2"/>
              <a:buChar char="§"/>
            </a:pPr>
            <a:r>
              <a:rPr lang="el-GR" sz="1500" dirty="0"/>
              <a:t>Ενίσχυση του ακαδημαϊκού προφίλ του Τμήματος σε εθνικό και διεθνές επίπεδο</a:t>
            </a:r>
          </a:p>
          <a:p>
            <a:pPr marL="174625" indent="-174625">
              <a:spcAft>
                <a:spcPts val="400"/>
              </a:spcAft>
              <a:buFont typeface="Wingdings" panose="05000000000000000000" pitchFamily="2" charset="2"/>
              <a:buChar char="§"/>
            </a:pPr>
            <a:r>
              <a:rPr lang="el-GR" sz="1500" dirty="0"/>
              <a:t>Δημιουργία αποφοίτων με άριστες προοπτικές επαγγελματικής αποκατάστασης στο δυναμικό κλάδο της </a:t>
            </a:r>
            <a:r>
              <a:rPr lang="el-GR" sz="1500" dirty="0" err="1"/>
              <a:t>αγροδιατροφής</a:t>
            </a:r>
            <a:endParaRPr lang="el-GR" sz="1500" dirty="0"/>
          </a:p>
        </p:txBody>
      </p:sp>
      <p:cxnSp>
        <p:nvCxnSpPr>
          <p:cNvPr id="11" name="Ευθύγραμμο βέλος σύνδεσης 10">
            <a:extLst>
              <a:ext uri="{FF2B5EF4-FFF2-40B4-BE49-F238E27FC236}">
                <a16:creationId xmlns:a16="http://schemas.microsoft.com/office/drawing/2014/main" id="{623E6F5E-3260-2F8D-3E1A-6AAA4ECAC0A6}"/>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4">
            <a:extLst>
              <a:ext uri="{FF2B5EF4-FFF2-40B4-BE49-F238E27FC236}">
                <a16:creationId xmlns:a16="http://schemas.microsoft.com/office/drawing/2014/main" id="{DDA0A774-FD43-F3B6-2EDC-09220DA52BB5}"/>
              </a:ext>
            </a:extLst>
          </p:cNvPr>
          <p:cNvSpPr/>
          <p:nvPr/>
        </p:nvSpPr>
        <p:spPr>
          <a:xfrm>
            <a:off x="4784271" y="103176"/>
            <a:ext cx="2797628" cy="584775"/>
          </a:xfrm>
          <a:prstGeom prst="rect">
            <a:avLst/>
          </a:prstGeom>
          <a:solidFill>
            <a:schemeClr val="bg1"/>
          </a:solidFill>
        </p:spPr>
        <p:txBody>
          <a:bodyPr wrap="square">
            <a:spAutoFit/>
          </a:bodyPr>
          <a:lstStyle/>
          <a:p>
            <a:pPr algn="ctr" defTabSz="1219170">
              <a:buClr>
                <a:srgbClr val="000000"/>
              </a:buClr>
              <a:defRPr/>
            </a:pPr>
            <a:r>
              <a:rPr lang="en-IN" sz="3200" b="1" kern="0" dirty="0">
                <a:solidFill>
                  <a:srgbClr val="009999"/>
                </a:solidFill>
                <a:latin typeface="+mj-lt"/>
                <a:cs typeface="Arial" panose="020B0604020202020204" pitchFamily="34" charset="0"/>
                <a:sym typeface="Arial"/>
              </a:rPr>
              <a:t>SWOT Analysis</a:t>
            </a:r>
          </a:p>
        </p:txBody>
      </p:sp>
      <p:sp>
        <p:nvSpPr>
          <p:cNvPr id="13" name="TextBox 12">
            <a:extLst>
              <a:ext uri="{FF2B5EF4-FFF2-40B4-BE49-F238E27FC236}">
                <a16:creationId xmlns:a16="http://schemas.microsoft.com/office/drawing/2014/main" id="{DE8B270D-7C55-B58C-22D8-C9993F0DCADE}"/>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1.</a:t>
            </a:r>
          </a:p>
        </p:txBody>
      </p:sp>
    </p:spTree>
    <p:extLst>
      <p:ext uri="{BB962C8B-B14F-4D97-AF65-F5344CB8AC3E}">
        <p14:creationId xmlns:p14="http://schemas.microsoft.com/office/powerpoint/2010/main" val="3848298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Ισοσκελές τρίγωνο 3">
            <a:extLst>
              <a:ext uri="{FF2B5EF4-FFF2-40B4-BE49-F238E27FC236}">
                <a16:creationId xmlns:a16="http://schemas.microsoft.com/office/drawing/2014/main" id="{AB051E0E-3F6F-BA23-4731-04F16A183037}"/>
              </a:ext>
            </a:extLst>
          </p:cNvPr>
          <p:cNvSpPr/>
          <p:nvPr/>
        </p:nvSpPr>
        <p:spPr>
          <a:xfrm>
            <a:off x="4746171" y="1632857"/>
            <a:ext cx="2862943" cy="4299857"/>
          </a:xfrm>
          <a:prstGeom prst="triangle">
            <a:avLst>
              <a:gd name="adj" fmla="val 48859"/>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Πεντάγωνο 2">
            <a:extLst>
              <a:ext uri="{FF2B5EF4-FFF2-40B4-BE49-F238E27FC236}">
                <a16:creationId xmlns:a16="http://schemas.microsoft.com/office/drawing/2014/main" id="{9D7DEB3B-F1A9-CA8C-089C-45522F5581C5}"/>
              </a:ext>
            </a:extLst>
          </p:cNvPr>
          <p:cNvSpPr/>
          <p:nvPr/>
        </p:nvSpPr>
        <p:spPr>
          <a:xfrm>
            <a:off x="3886200" y="1654627"/>
            <a:ext cx="4572000" cy="4278087"/>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Ευθύγραμμο βέλος σύνδεσης 5">
            <a:extLst>
              <a:ext uri="{FF2B5EF4-FFF2-40B4-BE49-F238E27FC236}">
                <a16:creationId xmlns:a16="http://schemas.microsoft.com/office/drawing/2014/main" id="{9D873D9D-2949-9F34-8FC0-37BA54809A3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4">
            <a:extLst>
              <a:ext uri="{FF2B5EF4-FFF2-40B4-BE49-F238E27FC236}">
                <a16:creationId xmlns:a16="http://schemas.microsoft.com/office/drawing/2014/main" id="{CF13A4E0-B6BC-84CB-8347-5A4BBB4CE88E}"/>
              </a:ext>
            </a:extLst>
          </p:cNvPr>
          <p:cNvSpPr/>
          <p:nvPr/>
        </p:nvSpPr>
        <p:spPr>
          <a:xfrm>
            <a:off x="3995057" y="70518"/>
            <a:ext cx="4125686" cy="584775"/>
          </a:xfrm>
          <a:prstGeom prst="rect">
            <a:avLst/>
          </a:prstGeom>
          <a:solidFill>
            <a:schemeClr val="bg1"/>
          </a:solidFill>
        </p:spPr>
        <p:txBody>
          <a:bodyPr wrap="square">
            <a:spAutoFit/>
          </a:bodyPr>
          <a:lstStyle/>
          <a:p>
            <a:pPr algn="ctr" defTabSz="1219170">
              <a:buClr>
                <a:srgbClr val="000000"/>
              </a:buClr>
              <a:defRPr/>
            </a:pPr>
            <a:r>
              <a:rPr lang="el-GR" sz="3200" b="1" kern="0" dirty="0">
                <a:solidFill>
                  <a:srgbClr val="009999"/>
                </a:solidFill>
                <a:latin typeface="+mj-lt"/>
                <a:cs typeface="Arial" panose="020B0604020202020204" pitchFamily="34" charset="0"/>
                <a:sym typeface="Arial"/>
              </a:rPr>
              <a:t>Στρατηγική του ΠΜΣ</a:t>
            </a:r>
            <a:endParaRPr lang="en-IN" sz="3200" b="1" kern="0" dirty="0">
              <a:solidFill>
                <a:srgbClr val="009999"/>
              </a:solidFill>
              <a:latin typeface="+mj-lt"/>
              <a:cs typeface="Arial" panose="020B0604020202020204" pitchFamily="34" charset="0"/>
              <a:sym typeface="Arial"/>
            </a:endParaRPr>
          </a:p>
        </p:txBody>
      </p:sp>
      <p:sp>
        <p:nvSpPr>
          <p:cNvPr id="8" name="TextBox 7">
            <a:extLst>
              <a:ext uri="{FF2B5EF4-FFF2-40B4-BE49-F238E27FC236}">
                <a16:creationId xmlns:a16="http://schemas.microsoft.com/office/drawing/2014/main" id="{65C53EF6-6243-7D98-5796-FD060F3EF0F0}"/>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2.</a:t>
            </a:r>
          </a:p>
        </p:txBody>
      </p:sp>
      <p:graphicFrame>
        <p:nvGraphicFramePr>
          <p:cNvPr id="2" name="Διάγραμμα 1">
            <a:extLst>
              <a:ext uri="{FF2B5EF4-FFF2-40B4-BE49-F238E27FC236}">
                <a16:creationId xmlns:a16="http://schemas.microsoft.com/office/drawing/2014/main" id="{247A8A1B-4827-4500-CAC1-06866D9B6566}"/>
              </a:ext>
            </a:extLst>
          </p:cNvPr>
          <p:cNvGraphicFramePr/>
          <p:nvPr>
            <p:extLst>
              <p:ext uri="{D42A27DB-BD31-4B8C-83A1-F6EECF244321}">
                <p14:modId xmlns:p14="http://schemas.microsoft.com/office/powerpoint/2010/main" val="3388507315"/>
              </p:ext>
            </p:extLst>
          </p:nvPr>
        </p:nvGraphicFramePr>
        <p:xfrm>
          <a:off x="914400" y="812194"/>
          <a:ext cx="10493829" cy="6045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35CEB5A9-82C2-EB45-9AA6-1FCFE76AB956}"/>
              </a:ext>
            </a:extLst>
          </p:cNvPr>
          <p:cNvSpPr txBox="1"/>
          <p:nvPr/>
        </p:nvSpPr>
        <p:spPr>
          <a:xfrm>
            <a:off x="7478485" y="2960167"/>
            <a:ext cx="1872344" cy="615553"/>
          </a:xfrm>
          <a:prstGeom prst="rect">
            <a:avLst/>
          </a:prstGeom>
          <a:noFill/>
        </p:spPr>
        <p:txBody>
          <a:bodyPr wrap="square" rtlCol="0">
            <a:spAutoFit/>
          </a:bodyPr>
          <a:lstStyle/>
          <a:p>
            <a:pPr algn="ctr"/>
            <a:r>
              <a:rPr lang="el-GR" sz="1700" dirty="0" err="1">
                <a:solidFill>
                  <a:schemeClr val="bg1"/>
                </a:solidFill>
              </a:rPr>
              <a:t>Φοιτητοκεντρική</a:t>
            </a:r>
            <a:r>
              <a:rPr lang="el-GR" sz="1700" dirty="0">
                <a:solidFill>
                  <a:schemeClr val="bg1"/>
                </a:solidFill>
              </a:rPr>
              <a:t> προσέγγιση</a:t>
            </a:r>
          </a:p>
        </p:txBody>
      </p:sp>
      <p:sp>
        <p:nvSpPr>
          <p:cNvPr id="10" name="TextBox 9">
            <a:extLst>
              <a:ext uri="{FF2B5EF4-FFF2-40B4-BE49-F238E27FC236}">
                <a16:creationId xmlns:a16="http://schemas.microsoft.com/office/drawing/2014/main" id="{29C9736D-EACB-EB72-DAD8-CE4F59700277}"/>
              </a:ext>
            </a:extLst>
          </p:cNvPr>
          <p:cNvSpPr txBox="1"/>
          <p:nvPr/>
        </p:nvSpPr>
        <p:spPr>
          <a:xfrm>
            <a:off x="5246907" y="1122550"/>
            <a:ext cx="1872344" cy="1138773"/>
          </a:xfrm>
          <a:prstGeom prst="rect">
            <a:avLst/>
          </a:prstGeom>
          <a:noFill/>
        </p:spPr>
        <p:txBody>
          <a:bodyPr wrap="square" rtlCol="0">
            <a:spAutoFit/>
          </a:bodyPr>
          <a:lstStyle/>
          <a:p>
            <a:pPr algn="ctr"/>
            <a:r>
              <a:rPr lang="el-GR" sz="1700" dirty="0">
                <a:solidFill>
                  <a:schemeClr val="bg1"/>
                </a:solidFill>
              </a:rPr>
              <a:t>Παρακολούθηση και βελτίωση της παρεχόμενης εκπαίδευσης</a:t>
            </a:r>
          </a:p>
        </p:txBody>
      </p:sp>
      <p:grpSp>
        <p:nvGrpSpPr>
          <p:cNvPr id="15" name="Ομάδα 14">
            <a:extLst>
              <a:ext uri="{FF2B5EF4-FFF2-40B4-BE49-F238E27FC236}">
                <a16:creationId xmlns:a16="http://schemas.microsoft.com/office/drawing/2014/main" id="{E47DE661-BD66-567A-4FEF-0E490F09BD6D}"/>
              </a:ext>
            </a:extLst>
          </p:cNvPr>
          <p:cNvGrpSpPr/>
          <p:nvPr/>
        </p:nvGrpSpPr>
        <p:grpSpPr>
          <a:xfrm>
            <a:off x="9350821" y="2797627"/>
            <a:ext cx="130632" cy="1080000"/>
            <a:chOff x="9350821" y="2797627"/>
            <a:chExt cx="130632" cy="1080000"/>
          </a:xfrm>
          <a:solidFill>
            <a:srgbClr val="009999"/>
          </a:solidFill>
        </p:grpSpPr>
        <p:sp>
          <p:nvSpPr>
            <p:cNvPr id="12" name="Ισοσκελές τρίγωνο 11">
              <a:extLst>
                <a:ext uri="{FF2B5EF4-FFF2-40B4-BE49-F238E27FC236}">
                  <a16:creationId xmlns:a16="http://schemas.microsoft.com/office/drawing/2014/main" id="{09AE7186-2658-EBE9-B24C-CC14AFAF6253}"/>
                </a:ext>
              </a:extLst>
            </p:cNvPr>
            <p:cNvSpPr/>
            <p:nvPr/>
          </p:nvSpPr>
          <p:spPr>
            <a:xfrm rot="16200000">
              <a:off x="9294689" y="3231352"/>
              <a:ext cx="242895" cy="130632"/>
            </a:xfrm>
            <a:prstGeom prst="triangle">
              <a:avLst/>
            </a:prstGeom>
            <a:grp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4" name="Ευθεία γραμμή σύνδεσης 13">
              <a:extLst>
                <a:ext uri="{FF2B5EF4-FFF2-40B4-BE49-F238E27FC236}">
                  <a16:creationId xmlns:a16="http://schemas.microsoft.com/office/drawing/2014/main" id="{CC65D48F-333C-6BA1-9D01-D4044CFFC814}"/>
                </a:ext>
              </a:extLst>
            </p:cNvPr>
            <p:cNvCxnSpPr/>
            <p:nvPr/>
          </p:nvCxnSpPr>
          <p:spPr>
            <a:xfrm>
              <a:off x="9481453" y="2797627"/>
              <a:ext cx="0" cy="1080000"/>
            </a:xfrm>
            <a:prstGeom prst="line">
              <a:avLst/>
            </a:prstGeom>
            <a:grpFill/>
            <a:ln w="38100">
              <a:solidFill>
                <a:srgbClr val="009999"/>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17BC4072-4692-83D8-9386-E7D732CC7553}"/>
              </a:ext>
            </a:extLst>
          </p:cNvPr>
          <p:cNvSpPr txBox="1"/>
          <p:nvPr/>
        </p:nvSpPr>
        <p:spPr>
          <a:xfrm>
            <a:off x="9418320" y="2727458"/>
            <a:ext cx="2773675" cy="1384995"/>
          </a:xfrm>
          <a:prstGeom prst="rect">
            <a:avLst/>
          </a:prstGeom>
          <a:noFill/>
        </p:spPr>
        <p:txBody>
          <a:bodyPr wrap="square">
            <a:spAutoFit/>
          </a:bodyPr>
          <a:lstStyle/>
          <a:p>
            <a:pPr marL="174625" indent="-174625">
              <a:buFont typeface="Wingdings" panose="05000000000000000000" pitchFamily="2" charset="2"/>
              <a:buChar char="§"/>
              <a:defRPr/>
            </a:pPr>
            <a:r>
              <a:rPr lang="el-GR" sz="1400" dirty="0">
                <a:cs typeface="Arial" panose="020B0604020202020204" pitchFamily="34" charset="0"/>
              </a:rPr>
              <a:t>Δυνατότητα διαμόρφωσης προσωποποιημένου Προγράμματος Σπουδών</a:t>
            </a:r>
          </a:p>
          <a:p>
            <a:pPr marL="174625" indent="-174625">
              <a:buFont typeface="Wingdings" panose="05000000000000000000" pitchFamily="2" charset="2"/>
              <a:buChar char="§"/>
              <a:defRPr/>
            </a:pPr>
            <a:r>
              <a:rPr lang="el-GR" sz="1400" dirty="0">
                <a:cs typeface="Arial" panose="020B0604020202020204" pitchFamily="34" charset="0"/>
              </a:rPr>
              <a:t>Υβριδικό σύστημα εκπαίδευσης </a:t>
            </a:r>
            <a:r>
              <a:rPr lang="el-GR" sz="1400" dirty="0">
                <a:cs typeface="Arial" panose="020B0604020202020204" pitchFamily="34" charset="0"/>
                <a:sym typeface="Symbol" panose="05050102010706020507" pitchFamily="18" charset="2"/>
              </a:rPr>
              <a:t></a:t>
            </a:r>
            <a:r>
              <a:rPr lang="el-GR" sz="1400" dirty="0">
                <a:cs typeface="Arial" panose="020B0604020202020204" pitchFamily="34" charset="0"/>
              </a:rPr>
              <a:t> Δυνατότητα δια ζώσης &amp; on-</a:t>
            </a:r>
            <a:r>
              <a:rPr lang="el-GR" sz="1400" dirty="0" err="1">
                <a:cs typeface="Arial" panose="020B0604020202020204" pitchFamily="34" charset="0"/>
              </a:rPr>
              <a:t>line</a:t>
            </a:r>
            <a:r>
              <a:rPr lang="el-GR" sz="1400" dirty="0">
                <a:cs typeface="Arial" panose="020B0604020202020204" pitchFamily="34" charset="0"/>
              </a:rPr>
              <a:t> παρακολούθησης</a:t>
            </a:r>
          </a:p>
        </p:txBody>
      </p:sp>
      <p:grpSp>
        <p:nvGrpSpPr>
          <p:cNvPr id="18" name="Ομάδα 17">
            <a:extLst>
              <a:ext uri="{FF2B5EF4-FFF2-40B4-BE49-F238E27FC236}">
                <a16:creationId xmlns:a16="http://schemas.microsoft.com/office/drawing/2014/main" id="{06AC1160-ED0F-E2C1-456C-BB6CD891BAB9}"/>
              </a:ext>
            </a:extLst>
          </p:cNvPr>
          <p:cNvGrpSpPr/>
          <p:nvPr/>
        </p:nvGrpSpPr>
        <p:grpSpPr>
          <a:xfrm>
            <a:off x="8490857" y="5458680"/>
            <a:ext cx="130632" cy="1080000"/>
            <a:chOff x="9350821" y="2797627"/>
            <a:chExt cx="130632" cy="1080000"/>
          </a:xfrm>
          <a:solidFill>
            <a:srgbClr val="009999"/>
          </a:solidFill>
        </p:grpSpPr>
        <p:sp>
          <p:nvSpPr>
            <p:cNvPr id="19" name="Ισοσκελές τρίγωνο 18">
              <a:extLst>
                <a:ext uri="{FF2B5EF4-FFF2-40B4-BE49-F238E27FC236}">
                  <a16:creationId xmlns:a16="http://schemas.microsoft.com/office/drawing/2014/main" id="{950318C5-1FB5-1EA8-47CB-9B5B27CE98DB}"/>
                </a:ext>
              </a:extLst>
            </p:cNvPr>
            <p:cNvSpPr/>
            <p:nvPr/>
          </p:nvSpPr>
          <p:spPr>
            <a:xfrm rot="16200000">
              <a:off x="9294689" y="3231352"/>
              <a:ext cx="242895" cy="130632"/>
            </a:xfrm>
            <a:prstGeom prst="triangle">
              <a:avLst/>
            </a:prstGeom>
            <a:grp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0" name="Ευθεία γραμμή σύνδεσης 19">
              <a:extLst>
                <a:ext uri="{FF2B5EF4-FFF2-40B4-BE49-F238E27FC236}">
                  <a16:creationId xmlns:a16="http://schemas.microsoft.com/office/drawing/2014/main" id="{A48C0558-30FC-C51F-796F-59F6B98830D2}"/>
                </a:ext>
              </a:extLst>
            </p:cNvPr>
            <p:cNvCxnSpPr/>
            <p:nvPr/>
          </p:nvCxnSpPr>
          <p:spPr>
            <a:xfrm>
              <a:off x="9481453" y="2797627"/>
              <a:ext cx="0" cy="1080000"/>
            </a:xfrm>
            <a:prstGeom prst="line">
              <a:avLst/>
            </a:prstGeom>
            <a:grpFill/>
            <a:ln w="38100">
              <a:solidFill>
                <a:srgbClr val="009999"/>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6ED5004B-6978-16A7-5B7C-F221FBB30992}"/>
              </a:ext>
            </a:extLst>
          </p:cNvPr>
          <p:cNvSpPr txBox="1"/>
          <p:nvPr/>
        </p:nvSpPr>
        <p:spPr>
          <a:xfrm>
            <a:off x="8621488" y="5388511"/>
            <a:ext cx="3047995" cy="1169551"/>
          </a:xfrm>
          <a:prstGeom prst="rect">
            <a:avLst/>
          </a:prstGeom>
          <a:noFill/>
        </p:spPr>
        <p:txBody>
          <a:bodyPr wrap="square">
            <a:spAutoFit/>
          </a:bodyPr>
          <a:lstStyle/>
          <a:p>
            <a:pPr marL="174625" indent="-174625">
              <a:buFont typeface="Wingdings" panose="05000000000000000000" pitchFamily="2" charset="2"/>
              <a:buChar char="§"/>
              <a:defRPr/>
            </a:pPr>
            <a:r>
              <a:rPr lang="el-GR" sz="1400" dirty="0">
                <a:cs typeface="Arial" panose="020B0604020202020204" pitchFamily="34" charset="0"/>
              </a:rPr>
              <a:t>Δίδακτρα</a:t>
            </a:r>
            <a:r>
              <a:rPr lang="en-US" sz="1400" dirty="0">
                <a:cs typeface="Arial" panose="020B0604020202020204" pitchFamily="34" charset="0"/>
              </a:rPr>
              <a:t>: </a:t>
            </a:r>
            <a:r>
              <a:rPr lang="el-GR" sz="1400" dirty="0">
                <a:cs typeface="Arial" panose="020B0604020202020204" pitchFamily="34" charset="0"/>
              </a:rPr>
              <a:t>2.500€</a:t>
            </a:r>
          </a:p>
          <a:p>
            <a:pPr marL="174625" indent="-174625">
              <a:buFont typeface="Wingdings" panose="05000000000000000000" pitchFamily="2" charset="2"/>
              <a:buChar char="§"/>
              <a:defRPr/>
            </a:pPr>
            <a:r>
              <a:rPr lang="el-GR" sz="1400" dirty="0">
                <a:cs typeface="Arial" panose="020B0604020202020204" pitchFamily="34" charset="0"/>
              </a:rPr>
              <a:t>Σύναψη στρατηγικών συνεργασιών με συναφείς φορείς</a:t>
            </a:r>
            <a:r>
              <a:rPr lang="en-US" sz="1400" dirty="0">
                <a:cs typeface="Arial" panose="020B0604020202020204" pitchFamily="34" charset="0"/>
              </a:rPr>
              <a:t> </a:t>
            </a:r>
            <a:r>
              <a:rPr lang="en-US" sz="1400" dirty="0">
                <a:cs typeface="Arial" panose="020B0604020202020204" pitchFamily="34" charset="0"/>
                <a:sym typeface="Symbol" panose="05050102010706020507" pitchFamily="18" charset="2"/>
              </a:rPr>
              <a:t></a:t>
            </a:r>
            <a:r>
              <a:rPr lang="el-GR" sz="1400" dirty="0">
                <a:cs typeface="Arial" panose="020B0604020202020204" pitchFamily="34" charset="0"/>
                <a:sym typeface="Symbol" panose="05050102010706020507" pitchFamily="18" charset="2"/>
              </a:rPr>
              <a:t> Εξασφάλιση πόρων </a:t>
            </a:r>
            <a:r>
              <a:rPr lang="el-GR" sz="1400" dirty="0">
                <a:cs typeface="Arial" panose="020B0604020202020204" pitchFamily="34" charset="0"/>
              </a:rPr>
              <a:t>για έρευνα και χορήγηση υποτροφιών αριστείας</a:t>
            </a:r>
            <a:endParaRPr lang="el-GR" sz="1800" kern="0" dirty="0">
              <a:solidFill>
                <a:srgbClr val="000000"/>
              </a:solidFill>
              <a:cs typeface="Arial" panose="020B0604020202020204" pitchFamily="34" charset="0"/>
              <a:sym typeface="Arial"/>
            </a:endParaRPr>
          </a:p>
        </p:txBody>
      </p:sp>
      <p:grpSp>
        <p:nvGrpSpPr>
          <p:cNvPr id="22" name="Ομάδα 21">
            <a:extLst>
              <a:ext uri="{FF2B5EF4-FFF2-40B4-BE49-F238E27FC236}">
                <a16:creationId xmlns:a16="http://schemas.microsoft.com/office/drawing/2014/main" id="{AC5429ED-F6EA-60BA-A6C1-5EEF36123249}"/>
              </a:ext>
            </a:extLst>
          </p:cNvPr>
          <p:cNvGrpSpPr/>
          <p:nvPr/>
        </p:nvGrpSpPr>
        <p:grpSpPr>
          <a:xfrm>
            <a:off x="7141022" y="1123998"/>
            <a:ext cx="130632" cy="1080000"/>
            <a:chOff x="9350821" y="2797627"/>
            <a:chExt cx="130632" cy="1080000"/>
          </a:xfrm>
          <a:solidFill>
            <a:srgbClr val="009999"/>
          </a:solidFill>
        </p:grpSpPr>
        <p:sp>
          <p:nvSpPr>
            <p:cNvPr id="23" name="Ισοσκελές τρίγωνο 22">
              <a:extLst>
                <a:ext uri="{FF2B5EF4-FFF2-40B4-BE49-F238E27FC236}">
                  <a16:creationId xmlns:a16="http://schemas.microsoft.com/office/drawing/2014/main" id="{BC251CD9-BA12-9827-3ED9-377E428FFD46}"/>
                </a:ext>
              </a:extLst>
            </p:cNvPr>
            <p:cNvSpPr/>
            <p:nvPr/>
          </p:nvSpPr>
          <p:spPr>
            <a:xfrm rot="16200000">
              <a:off x="9294689" y="3231352"/>
              <a:ext cx="242895" cy="130632"/>
            </a:xfrm>
            <a:prstGeom prst="triangle">
              <a:avLst/>
            </a:prstGeom>
            <a:grp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4" name="Ευθεία γραμμή σύνδεσης 23">
              <a:extLst>
                <a:ext uri="{FF2B5EF4-FFF2-40B4-BE49-F238E27FC236}">
                  <a16:creationId xmlns:a16="http://schemas.microsoft.com/office/drawing/2014/main" id="{AD707038-75D1-86F0-F7A0-0339E65D41F0}"/>
                </a:ext>
              </a:extLst>
            </p:cNvPr>
            <p:cNvCxnSpPr/>
            <p:nvPr/>
          </p:nvCxnSpPr>
          <p:spPr>
            <a:xfrm>
              <a:off x="9481453" y="2797627"/>
              <a:ext cx="0" cy="1080000"/>
            </a:xfrm>
            <a:prstGeom prst="line">
              <a:avLst/>
            </a:prstGeom>
            <a:grpFill/>
            <a:ln w="38100">
              <a:solidFill>
                <a:srgbClr val="009999"/>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BE70CC43-F466-C6CE-60AE-22FA59A1C586}"/>
              </a:ext>
            </a:extLst>
          </p:cNvPr>
          <p:cNvSpPr txBox="1"/>
          <p:nvPr/>
        </p:nvSpPr>
        <p:spPr>
          <a:xfrm>
            <a:off x="7271653" y="1075601"/>
            <a:ext cx="4005946" cy="1169551"/>
          </a:xfrm>
          <a:prstGeom prst="rect">
            <a:avLst/>
          </a:prstGeom>
          <a:noFill/>
        </p:spPr>
        <p:txBody>
          <a:bodyPr wrap="square">
            <a:spAutoFit/>
          </a:bodyPr>
          <a:lstStyle/>
          <a:p>
            <a:pPr marL="174625" indent="-174625">
              <a:buFont typeface="Wingdings" panose="05000000000000000000" pitchFamily="2" charset="2"/>
              <a:buChar char="§"/>
              <a:defRPr/>
            </a:pPr>
            <a:r>
              <a:rPr lang="el-GR" sz="1400" dirty="0">
                <a:cs typeface="Arial" panose="020B0604020202020204" pitchFamily="34" charset="0"/>
              </a:rPr>
              <a:t>Παρακολούθηση της προόδου και των επιδόσεων των φοιτητών</a:t>
            </a:r>
          </a:p>
          <a:p>
            <a:pPr marL="174625" indent="-174625">
              <a:buFont typeface="Wingdings" panose="05000000000000000000" pitchFamily="2" charset="2"/>
              <a:buChar char="§"/>
              <a:defRPr/>
            </a:pPr>
            <a:r>
              <a:rPr lang="el-GR" sz="1400" dirty="0">
                <a:cs typeface="Arial" panose="020B0604020202020204" pitchFamily="34" charset="0"/>
              </a:rPr>
              <a:t>Προσέλκυση φοιτητών με ενδιαφέρον για το αντικείμενο σπουδών του ΠΜΣ</a:t>
            </a:r>
          </a:p>
          <a:p>
            <a:pPr marL="174625" indent="-174625">
              <a:buFont typeface="Wingdings" panose="05000000000000000000" pitchFamily="2" charset="2"/>
              <a:buChar char="§"/>
              <a:defRPr/>
            </a:pPr>
            <a:r>
              <a:rPr lang="el-GR" sz="1400" dirty="0">
                <a:cs typeface="Arial" panose="020B0604020202020204" pitchFamily="34" charset="0"/>
                <a:sym typeface="Symbol" panose="05050102010706020507" pitchFamily="18" charset="2"/>
              </a:rPr>
              <a:t>Αξιολόγηση μαθημάτων και διδασκόντων</a:t>
            </a:r>
          </a:p>
        </p:txBody>
      </p:sp>
      <p:grpSp>
        <p:nvGrpSpPr>
          <p:cNvPr id="28" name="Ομάδα 27">
            <a:extLst>
              <a:ext uri="{FF2B5EF4-FFF2-40B4-BE49-F238E27FC236}">
                <a16:creationId xmlns:a16="http://schemas.microsoft.com/office/drawing/2014/main" id="{4FC78C4C-72BD-FA37-7B10-4560A4589CE8}"/>
              </a:ext>
            </a:extLst>
          </p:cNvPr>
          <p:cNvGrpSpPr/>
          <p:nvPr/>
        </p:nvGrpSpPr>
        <p:grpSpPr>
          <a:xfrm rot="10800000">
            <a:off x="2884714" y="2727458"/>
            <a:ext cx="130632" cy="1080000"/>
            <a:chOff x="9350821" y="2797627"/>
            <a:chExt cx="130632" cy="1080000"/>
          </a:xfrm>
          <a:solidFill>
            <a:srgbClr val="009999"/>
          </a:solidFill>
        </p:grpSpPr>
        <p:sp>
          <p:nvSpPr>
            <p:cNvPr id="29" name="Ισοσκελές τρίγωνο 28">
              <a:extLst>
                <a:ext uri="{FF2B5EF4-FFF2-40B4-BE49-F238E27FC236}">
                  <a16:creationId xmlns:a16="http://schemas.microsoft.com/office/drawing/2014/main" id="{C62DDF6D-9FE3-CB2A-7A82-EB4F400FBDDC}"/>
                </a:ext>
              </a:extLst>
            </p:cNvPr>
            <p:cNvSpPr/>
            <p:nvPr/>
          </p:nvSpPr>
          <p:spPr>
            <a:xfrm rot="16200000">
              <a:off x="9294689" y="3231352"/>
              <a:ext cx="242895" cy="130632"/>
            </a:xfrm>
            <a:prstGeom prst="triangle">
              <a:avLst/>
            </a:prstGeom>
            <a:grp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0" name="Ευθεία γραμμή σύνδεσης 29">
              <a:extLst>
                <a:ext uri="{FF2B5EF4-FFF2-40B4-BE49-F238E27FC236}">
                  <a16:creationId xmlns:a16="http://schemas.microsoft.com/office/drawing/2014/main" id="{74DE7EBE-531F-F7F7-CE45-B2EE8851637F}"/>
                </a:ext>
              </a:extLst>
            </p:cNvPr>
            <p:cNvCxnSpPr/>
            <p:nvPr/>
          </p:nvCxnSpPr>
          <p:spPr>
            <a:xfrm>
              <a:off x="9481453" y="2797627"/>
              <a:ext cx="0" cy="1080000"/>
            </a:xfrm>
            <a:prstGeom prst="line">
              <a:avLst/>
            </a:prstGeom>
            <a:grpFill/>
            <a:ln w="38100">
              <a:solidFill>
                <a:srgbClr val="009999"/>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4F1D4A1F-3FB7-C7AD-AD73-68C69825DFAA}"/>
              </a:ext>
            </a:extLst>
          </p:cNvPr>
          <p:cNvSpPr txBox="1"/>
          <p:nvPr/>
        </p:nvSpPr>
        <p:spPr>
          <a:xfrm>
            <a:off x="-32652" y="2506137"/>
            <a:ext cx="3111132" cy="1600438"/>
          </a:xfrm>
          <a:prstGeom prst="rect">
            <a:avLst/>
          </a:prstGeom>
          <a:noFill/>
        </p:spPr>
        <p:txBody>
          <a:bodyPr wrap="square">
            <a:spAutoFit/>
          </a:bodyPr>
          <a:lstStyle/>
          <a:p>
            <a:pPr marL="174625" indent="-174625">
              <a:buFont typeface="Wingdings" panose="05000000000000000000" pitchFamily="2" charset="2"/>
              <a:buChar char="§"/>
              <a:defRPr/>
            </a:pPr>
            <a:r>
              <a:rPr lang="el-GR" sz="1400" dirty="0">
                <a:cs typeface="Arial" panose="020B0604020202020204" pitchFamily="34" charset="0"/>
              </a:rPr>
              <a:t>Έμφαση στην παραγωγή ερευνητικού έργου υψηλής ποιότητας</a:t>
            </a:r>
          </a:p>
          <a:p>
            <a:pPr marL="174625" indent="-174625">
              <a:buFont typeface="Wingdings" panose="05000000000000000000" pitchFamily="2" charset="2"/>
              <a:buChar char="§"/>
              <a:defRPr/>
            </a:pPr>
            <a:r>
              <a:rPr lang="el-GR" sz="1400" dirty="0">
                <a:cs typeface="Arial" panose="020B0604020202020204" pitchFamily="34" charset="0"/>
              </a:rPr>
              <a:t>Ενίσχυση αναγνώρισης </a:t>
            </a:r>
          </a:p>
          <a:p>
            <a:pPr>
              <a:tabLst>
                <a:tab pos="182563" algn="l"/>
              </a:tabLst>
              <a:defRPr/>
            </a:pPr>
            <a:r>
              <a:rPr lang="el-GR" sz="1400" dirty="0">
                <a:cs typeface="Arial" panose="020B0604020202020204" pitchFamily="34" charset="0"/>
              </a:rPr>
              <a:t>	παραγόμενου έργου</a:t>
            </a:r>
          </a:p>
          <a:p>
            <a:pPr marL="174625" indent="-174625">
              <a:buFont typeface="Wingdings" panose="05000000000000000000" pitchFamily="2" charset="2"/>
              <a:buChar char="§"/>
              <a:defRPr/>
            </a:pPr>
            <a:r>
              <a:rPr lang="el-GR" sz="1400" dirty="0">
                <a:cs typeface="Arial" panose="020B0604020202020204" pitchFamily="34" charset="0"/>
              </a:rPr>
              <a:t>Διεύρυνση των Στρατηγικών συνεργασιών με ιδρύματα &amp; ερευνητικά κέντρα της αλλοδαπής</a:t>
            </a:r>
          </a:p>
        </p:txBody>
      </p:sp>
      <p:grpSp>
        <p:nvGrpSpPr>
          <p:cNvPr id="32" name="Ομάδα 31">
            <a:extLst>
              <a:ext uri="{FF2B5EF4-FFF2-40B4-BE49-F238E27FC236}">
                <a16:creationId xmlns:a16="http://schemas.microsoft.com/office/drawing/2014/main" id="{22D84FCA-C3E7-20A2-E7AC-1934ADD1A83D}"/>
              </a:ext>
            </a:extLst>
          </p:cNvPr>
          <p:cNvGrpSpPr/>
          <p:nvPr/>
        </p:nvGrpSpPr>
        <p:grpSpPr>
          <a:xfrm rot="10800000">
            <a:off x="3716480" y="5363118"/>
            <a:ext cx="130632" cy="1080000"/>
            <a:chOff x="9350821" y="2797627"/>
            <a:chExt cx="130632" cy="1080000"/>
          </a:xfrm>
          <a:solidFill>
            <a:srgbClr val="009999"/>
          </a:solidFill>
        </p:grpSpPr>
        <p:sp>
          <p:nvSpPr>
            <p:cNvPr id="33" name="Ισοσκελές τρίγωνο 32">
              <a:extLst>
                <a:ext uri="{FF2B5EF4-FFF2-40B4-BE49-F238E27FC236}">
                  <a16:creationId xmlns:a16="http://schemas.microsoft.com/office/drawing/2014/main" id="{05CDF607-A8DA-50C9-74A7-AE10FCD0F661}"/>
                </a:ext>
              </a:extLst>
            </p:cNvPr>
            <p:cNvSpPr/>
            <p:nvPr/>
          </p:nvSpPr>
          <p:spPr>
            <a:xfrm rot="16200000">
              <a:off x="9294689" y="3231352"/>
              <a:ext cx="242895" cy="130632"/>
            </a:xfrm>
            <a:prstGeom prst="triangle">
              <a:avLst/>
            </a:prstGeom>
            <a:grp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4" name="Ευθεία γραμμή σύνδεσης 33">
              <a:extLst>
                <a:ext uri="{FF2B5EF4-FFF2-40B4-BE49-F238E27FC236}">
                  <a16:creationId xmlns:a16="http://schemas.microsoft.com/office/drawing/2014/main" id="{03AEEBDC-F420-EDCB-BC67-8C438C4A2770}"/>
                </a:ext>
              </a:extLst>
            </p:cNvPr>
            <p:cNvCxnSpPr/>
            <p:nvPr/>
          </p:nvCxnSpPr>
          <p:spPr>
            <a:xfrm>
              <a:off x="9481453" y="2797627"/>
              <a:ext cx="0" cy="1080000"/>
            </a:xfrm>
            <a:prstGeom prst="line">
              <a:avLst/>
            </a:prstGeom>
            <a:grpFill/>
            <a:ln w="38100">
              <a:solidFill>
                <a:srgbClr val="009999"/>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DCDF5EB7-8B65-A022-A61C-4EAAD557AD82}"/>
              </a:ext>
            </a:extLst>
          </p:cNvPr>
          <p:cNvSpPr txBox="1"/>
          <p:nvPr/>
        </p:nvSpPr>
        <p:spPr>
          <a:xfrm>
            <a:off x="54431" y="5268443"/>
            <a:ext cx="3668481" cy="1384995"/>
          </a:xfrm>
          <a:prstGeom prst="rect">
            <a:avLst/>
          </a:prstGeom>
          <a:noFill/>
        </p:spPr>
        <p:txBody>
          <a:bodyPr wrap="square">
            <a:spAutoFit/>
          </a:bodyPr>
          <a:lstStyle/>
          <a:p>
            <a:pPr marL="174625" indent="-174625">
              <a:buFont typeface="Wingdings" panose="05000000000000000000" pitchFamily="2" charset="2"/>
              <a:buChar char="§"/>
              <a:defRPr/>
            </a:pPr>
            <a:r>
              <a:rPr lang="el-GR" sz="1400" dirty="0">
                <a:cs typeface="Arial" panose="020B0604020202020204" pitchFamily="34" charset="0"/>
              </a:rPr>
              <a:t>Αύξηση αριθμού εκπαιδευτικών εκδρομών σε φορείς του Ιδιωτικού Τομέα - Παρακολούθηση συνεδρίων</a:t>
            </a:r>
          </a:p>
          <a:p>
            <a:pPr marL="174625" indent="-174625">
              <a:buFont typeface="Wingdings" panose="05000000000000000000" pitchFamily="2" charset="2"/>
              <a:buChar char="§"/>
              <a:defRPr/>
            </a:pPr>
            <a:r>
              <a:rPr lang="el-GR" sz="1400" dirty="0">
                <a:cs typeface="Arial" panose="020B0604020202020204" pitchFamily="34" charset="0"/>
              </a:rPr>
              <a:t>Αύξηση του αριθμού προσκεκλημένων ομιλητών από συναφείς φορείς (Ερευνητικά Ινστιτούτα, Πανεπιστήμια κ.α.)</a:t>
            </a:r>
            <a:endParaRPr lang="el-GR" sz="1800" kern="0" dirty="0">
              <a:solidFill>
                <a:srgbClr val="000000"/>
              </a:solidFill>
              <a:cs typeface="Arial" panose="020B0604020202020204" pitchFamily="34" charset="0"/>
              <a:sym typeface="Arial"/>
            </a:endParaRPr>
          </a:p>
        </p:txBody>
      </p:sp>
    </p:spTree>
    <p:extLst>
      <p:ext uri="{BB962C8B-B14F-4D97-AF65-F5344CB8AC3E}">
        <p14:creationId xmlns:p14="http://schemas.microsoft.com/office/powerpoint/2010/main" val="31892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P spid="31"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ύγραμμο βέλος σύνδεσης 4">
            <a:extLst>
              <a:ext uri="{FF2B5EF4-FFF2-40B4-BE49-F238E27FC236}">
                <a16:creationId xmlns:a16="http://schemas.microsoft.com/office/drawing/2014/main" id="{D56C8AFB-B4DD-314D-825E-9CBF3F963468}"/>
              </a:ext>
            </a:extLst>
          </p:cNvPr>
          <p:cNvCxnSpPr>
            <a:cxnSpLocks/>
          </p:cNvCxnSpPr>
          <p:nvPr/>
        </p:nvCxnSpPr>
        <p:spPr>
          <a:xfrm>
            <a:off x="914400" y="413657"/>
            <a:ext cx="10620000" cy="0"/>
          </a:xfrm>
          <a:prstGeom prst="straightConnector1">
            <a:avLst/>
          </a:prstGeom>
          <a:ln w="28575">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BD42DF41-21D5-315C-6167-AAF9840EA437}"/>
              </a:ext>
            </a:extLst>
          </p:cNvPr>
          <p:cNvSpPr/>
          <p:nvPr/>
        </p:nvSpPr>
        <p:spPr>
          <a:xfrm>
            <a:off x="3031603" y="77067"/>
            <a:ext cx="6094845" cy="584775"/>
          </a:xfrm>
          <a:prstGeom prst="rect">
            <a:avLst/>
          </a:prstGeom>
          <a:solidFill>
            <a:schemeClr val="bg1"/>
          </a:solidFill>
        </p:spPr>
        <p:txBody>
          <a:bodyPr wrap="square">
            <a:spAutoFit/>
          </a:bodyPr>
          <a:lstStyle/>
          <a:p>
            <a:pPr algn="ctr" defTabSz="1219170">
              <a:buClr>
                <a:srgbClr val="000000"/>
              </a:buClr>
              <a:defRPr/>
            </a:pPr>
            <a:r>
              <a:rPr lang="el-GR" sz="3200" b="1" kern="0" dirty="0" err="1">
                <a:solidFill>
                  <a:srgbClr val="009999"/>
                </a:solidFill>
                <a:latin typeface="+mj-lt"/>
                <a:cs typeface="Arial" panose="020B0604020202020204" pitchFamily="34" charset="0"/>
                <a:sym typeface="Arial"/>
              </a:rPr>
              <a:t>Στοχοθεσία</a:t>
            </a:r>
            <a:r>
              <a:rPr lang="el-GR" sz="3200" b="1" kern="0" dirty="0">
                <a:solidFill>
                  <a:srgbClr val="009999"/>
                </a:solidFill>
                <a:latin typeface="+mj-lt"/>
                <a:cs typeface="Arial" panose="020B0604020202020204" pitchFamily="34" charset="0"/>
                <a:sym typeface="Arial"/>
              </a:rPr>
              <a:t> Ποιότητας του ΠΜΣ </a:t>
            </a:r>
          </a:p>
        </p:txBody>
      </p:sp>
      <p:sp>
        <p:nvSpPr>
          <p:cNvPr id="9" name="TextBox 8">
            <a:extLst>
              <a:ext uri="{FF2B5EF4-FFF2-40B4-BE49-F238E27FC236}">
                <a16:creationId xmlns:a16="http://schemas.microsoft.com/office/drawing/2014/main" id="{FE4D54FA-0302-CF50-D635-C18556C6E8AD}"/>
              </a:ext>
            </a:extLst>
          </p:cNvPr>
          <p:cNvSpPr txBox="1"/>
          <p:nvPr/>
        </p:nvSpPr>
        <p:spPr>
          <a:xfrm>
            <a:off x="280089" y="23296"/>
            <a:ext cx="497252" cy="584775"/>
          </a:xfrm>
          <a:prstGeom prst="rect">
            <a:avLst/>
          </a:prstGeom>
          <a:noFill/>
        </p:spPr>
        <p:txBody>
          <a:bodyPr wrap="none" rtlCol="0">
            <a:spAutoFit/>
          </a:bodyPr>
          <a:lstStyle/>
          <a:p>
            <a:r>
              <a:rPr lang="el-GR" sz="3200" dirty="0">
                <a:solidFill>
                  <a:srgbClr val="009999"/>
                </a:solidFill>
              </a:rPr>
              <a:t>2.</a:t>
            </a:r>
          </a:p>
        </p:txBody>
      </p:sp>
      <p:graphicFrame>
        <p:nvGraphicFramePr>
          <p:cNvPr id="11" name="Διάγραμμα 10">
            <a:extLst>
              <a:ext uri="{FF2B5EF4-FFF2-40B4-BE49-F238E27FC236}">
                <a16:creationId xmlns:a16="http://schemas.microsoft.com/office/drawing/2014/main" id="{0909EDD8-B2F2-E574-D181-9EED37D00AF3}"/>
              </a:ext>
            </a:extLst>
          </p:cNvPr>
          <p:cNvGraphicFramePr/>
          <p:nvPr>
            <p:extLst>
              <p:ext uri="{D42A27DB-BD31-4B8C-83A1-F6EECF244321}">
                <p14:modId xmlns:p14="http://schemas.microsoft.com/office/powerpoint/2010/main" val="112533874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032734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0f91cbc-abe3-442d-9b92-f78d281b983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Έγγραφο" ma:contentTypeID="0x0101005C6A66199FAEFD4BA7056DE8D2E633E2" ma:contentTypeVersion="16" ma:contentTypeDescription="Δημιουργία νέου εγγράφου" ma:contentTypeScope="" ma:versionID="dcc5f754e36a32c0c610de9e03256498">
  <xsd:schema xmlns:xsd="http://www.w3.org/2001/XMLSchema" xmlns:xs="http://www.w3.org/2001/XMLSchema" xmlns:p="http://schemas.microsoft.com/office/2006/metadata/properties" xmlns:ns3="b0f91cbc-abe3-442d-9b92-f78d281b9832" xmlns:ns4="ac58cb6f-2f48-4e47-b2c9-e2bf2f1cf2f7" targetNamespace="http://schemas.microsoft.com/office/2006/metadata/properties" ma:root="true" ma:fieldsID="962e598923f7bd626f94873e36298805" ns3:_="" ns4:_="">
    <xsd:import namespace="b0f91cbc-abe3-442d-9b92-f78d281b9832"/>
    <xsd:import namespace="ac58cb6f-2f48-4e47-b2c9-e2bf2f1cf2f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4:SharedWithUsers" minOccurs="0"/>
                <xsd:element ref="ns4:SharedWithDetails" minOccurs="0"/>
                <xsd:element ref="ns4:SharingHintHash"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f91cbc-abe3-442d-9b92-f78d281b9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58cb6f-2f48-4e47-b2c9-e2bf2f1cf2f7" elementFormDefault="qualified">
    <xsd:import namespace="http://schemas.microsoft.com/office/2006/documentManagement/types"/>
    <xsd:import namespace="http://schemas.microsoft.com/office/infopath/2007/PartnerControls"/>
    <xsd:element name="SharedWithUsers" ma:index="19"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Κοινή χρήση με λεπτομέρειες" ma:internalName="SharedWithDetails" ma:readOnly="true">
      <xsd:simpleType>
        <xsd:restriction base="dms:Note">
          <xsd:maxLength value="255"/>
        </xsd:restriction>
      </xsd:simpleType>
    </xsd:element>
    <xsd:element name="SharingHintHash" ma:index="21" nillable="true" ma:displayName="Κοινή χρήση κατακερματισμού υπόδειξης"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705CA9-D0C1-466B-9DA2-A829DA836122}">
  <ds:schemaRefs>
    <ds:schemaRef ds:uri="http://purl.org/dc/terms/"/>
    <ds:schemaRef ds:uri="b0f91cbc-abe3-442d-9b92-f78d281b9832"/>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2006/metadata/properties"/>
    <ds:schemaRef ds:uri="http://schemas.microsoft.com/office/infopath/2007/PartnerControls"/>
    <ds:schemaRef ds:uri="ac58cb6f-2f48-4e47-b2c9-e2bf2f1cf2f7"/>
    <ds:schemaRef ds:uri="http://www.w3.org/XML/1998/namespace"/>
  </ds:schemaRefs>
</ds:datastoreItem>
</file>

<file path=customXml/itemProps2.xml><?xml version="1.0" encoding="utf-8"?>
<ds:datastoreItem xmlns:ds="http://schemas.openxmlformats.org/officeDocument/2006/customXml" ds:itemID="{27B909B2-2D03-4412-BABF-0B8738AE3A91}">
  <ds:schemaRefs>
    <ds:schemaRef ds:uri="http://schemas.microsoft.com/sharepoint/v3/contenttype/forms"/>
  </ds:schemaRefs>
</ds:datastoreItem>
</file>

<file path=customXml/itemProps3.xml><?xml version="1.0" encoding="utf-8"?>
<ds:datastoreItem xmlns:ds="http://schemas.openxmlformats.org/officeDocument/2006/customXml" ds:itemID="{DC207402-9CFF-4AD5-AC90-66C37FFD9E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f91cbc-abe3-442d-9b92-f78d281b9832"/>
    <ds:schemaRef ds:uri="ac58cb6f-2f48-4e47-b2c9-e2bf2f1cf2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8518</TotalTime>
  <Words>5171</Words>
  <Application>Microsoft Office PowerPoint</Application>
  <PresentationFormat>Ευρεία οθόνη</PresentationFormat>
  <Paragraphs>822</Paragraphs>
  <Slides>34</Slides>
  <Notes>4</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34</vt:i4>
      </vt:variant>
    </vt:vector>
  </HeadingPairs>
  <TitlesOfParts>
    <vt:vector size="44" baseType="lpstr">
      <vt:lpstr>Batang</vt:lpstr>
      <vt:lpstr>Arial</vt:lpstr>
      <vt:lpstr>Calibri</vt:lpstr>
      <vt:lpstr>Calibri Light</vt:lpstr>
      <vt:lpstr>Courier New</vt:lpstr>
      <vt:lpstr>Lora</vt:lpstr>
      <vt:lpstr>Segoe UI</vt:lpstr>
      <vt:lpstr>Symbol</vt:lpstr>
      <vt:lpstr>Wingdings</vt:lpstr>
      <vt:lpstr>Θέμα του Office</vt:lpstr>
      <vt:lpstr>ΠΜΣ Μεσογειακά Συστήματα Αγροτικής Παραγωγής Τμήμα Γεωπονίας Φυτικής Παραγωγής και Αγροτικού Περιβάλλοντος</vt:lpstr>
      <vt:lpstr>Παρουσίαση του PowerPoint</vt:lpstr>
      <vt:lpstr>Το ΠΜΣ με μια ματιά…</vt:lpstr>
      <vt:lpstr>Όργανα του ΠΜΣ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Διδακτικό Προσωπικό – Τακτικά Μέλη</vt:lpstr>
      <vt:lpstr>Προσκεκλημένοι Ομιλητές</vt:lpstr>
      <vt:lpstr>Παρουσίαση του PowerPoint</vt:lpstr>
      <vt:lpstr>Υποδομές – Τμήμα ΓΦΠΑΠ</vt:lpstr>
      <vt:lpstr>Υποδομές - Πανεπιστημιακό Αγρόκτημα στο Βελεστίνο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ΠΜΣ Μεσογειακά Συστήματα Αγροτικής Παραγωγής Τμήμα Γεωπονίας Φυτικής Παραγωγής και Αγροτικού Περιβάλλοντος</dc:title>
  <dc:creator>PAVLI OURANIA</dc:creator>
  <cp:lastModifiedBy>Christos Lykas</cp:lastModifiedBy>
  <cp:revision>32</cp:revision>
  <dcterms:created xsi:type="dcterms:W3CDTF">2024-11-19T14:52:55Z</dcterms:created>
  <dcterms:modified xsi:type="dcterms:W3CDTF">2024-12-04T10:21:51Z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0x0101005C6A66199FAEFD4BA7056DE8D2E633E2</vt:lpwstr>
  </property>
</Properties>
</file>